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7"/>
  </p:notesMasterIdLst>
  <p:sldIdLst>
    <p:sldId id="256" r:id="rId2"/>
    <p:sldId id="257" r:id="rId3"/>
    <p:sldId id="262" r:id="rId4"/>
    <p:sldId id="266" r:id="rId5"/>
    <p:sldId id="276" r:id="rId6"/>
    <p:sldId id="273" r:id="rId7"/>
    <p:sldId id="274" r:id="rId8"/>
    <p:sldId id="270" r:id="rId9"/>
    <p:sldId id="271" r:id="rId10"/>
    <p:sldId id="265" r:id="rId11"/>
    <p:sldId id="312" r:id="rId12"/>
    <p:sldId id="313" r:id="rId13"/>
    <p:sldId id="314" r:id="rId14"/>
    <p:sldId id="315" r:id="rId15"/>
    <p:sldId id="316" r:id="rId16"/>
    <p:sldId id="267" r:id="rId17"/>
    <p:sldId id="263" r:id="rId18"/>
    <p:sldId id="301" r:id="rId19"/>
    <p:sldId id="268" r:id="rId20"/>
    <p:sldId id="277" r:id="rId21"/>
    <p:sldId id="278" r:id="rId22"/>
    <p:sldId id="279" r:id="rId23"/>
    <p:sldId id="280" r:id="rId24"/>
    <p:sldId id="281" r:id="rId25"/>
    <p:sldId id="286" r:id="rId26"/>
    <p:sldId id="282" r:id="rId27"/>
    <p:sldId id="285" r:id="rId28"/>
    <p:sldId id="284" r:id="rId29"/>
    <p:sldId id="287" r:id="rId30"/>
    <p:sldId id="288" r:id="rId31"/>
    <p:sldId id="264" r:id="rId32"/>
    <p:sldId id="289" r:id="rId33"/>
    <p:sldId id="290" r:id="rId34"/>
    <p:sldId id="291" r:id="rId35"/>
    <p:sldId id="294" r:id="rId36"/>
    <p:sldId id="293" r:id="rId37"/>
    <p:sldId id="298" r:id="rId38"/>
    <p:sldId id="295" r:id="rId39"/>
    <p:sldId id="296" r:id="rId40"/>
    <p:sldId id="303" r:id="rId41"/>
    <p:sldId id="304" r:id="rId42"/>
    <p:sldId id="299" r:id="rId43"/>
    <p:sldId id="302" r:id="rId44"/>
    <p:sldId id="305" r:id="rId45"/>
    <p:sldId id="307" r:id="rId46"/>
    <p:sldId id="306" r:id="rId47"/>
    <p:sldId id="308" r:id="rId48"/>
    <p:sldId id="309" r:id="rId49"/>
    <p:sldId id="310" r:id="rId50"/>
    <p:sldId id="311" r:id="rId51"/>
    <p:sldId id="323" r:id="rId52"/>
    <p:sldId id="317" r:id="rId53"/>
    <p:sldId id="321" r:id="rId54"/>
    <p:sldId id="322" r:id="rId55"/>
    <p:sldId id="324" r:id="rId56"/>
    <p:sldId id="325" r:id="rId57"/>
    <p:sldId id="326" r:id="rId58"/>
    <p:sldId id="327" r:id="rId59"/>
    <p:sldId id="328" r:id="rId60"/>
    <p:sldId id="320" r:id="rId61"/>
    <p:sldId id="318" r:id="rId62"/>
    <p:sldId id="319" r:id="rId63"/>
    <p:sldId id="329" r:id="rId64"/>
    <p:sldId id="330" r:id="rId65"/>
    <p:sldId id="331" r:id="rId6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799" autoAdjust="0"/>
  </p:normalViewPr>
  <p:slideViewPr>
    <p:cSldViewPr>
      <p:cViewPr varScale="1">
        <p:scale>
          <a:sx n="89" d="100"/>
          <a:sy n="89" d="100"/>
        </p:scale>
        <p:origin x="-61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3EBEA-52BF-44AA-BBDC-BBEDD8F7AC5E}" type="datetimeFigureOut">
              <a:rPr lang="zh-CN" altLang="en-US" smtClean="0"/>
              <a:t>2011/11/16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D792B-CF70-47B6-8BE9-41757752E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018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D792B-CF70-47B6-8BE9-41757752EC8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524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b="0" dirty="0" smtClean="0">
                    <a:solidFill>
                      <a:schemeClr val="bg1"/>
                    </a:solidFill>
                    <a:ea typeface="华文楷体" pitchFamily="2" charset="-122"/>
                  </a:rPr>
                  <a:t>原来的矩阵是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 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𝑚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US" altLang="zh-CN" b="0" dirty="0" smtClean="0">
                    <a:solidFill>
                      <a:schemeClr val="bg1"/>
                    </a:solidFill>
                    <a:ea typeface="Cambria Math"/>
                  </a:rPr>
                  <a:t> </a:t>
                </a:r>
                <a:r>
                  <a:rPr lang="zh-CN" altLang="en-US" b="0" dirty="0" smtClean="0">
                    <a:solidFill>
                      <a:schemeClr val="bg1"/>
                    </a:solidFill>
                    <a:ea typeface="Cambria Math"/>
                  </a:rPr>
                  <a:t>块的。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b="0" dirty="0" smtClean="0">
                    <a:solidFill>
                      <a:schemeClr val="bg1"/>
                    </a:solidFill>
                    <a:ea typeface="华文楷体" pitchFamily="2" charset="-122"/>
                  </a:rPr>
                  <a:t>原来的矩阵是</a:t>
                </a:r>
                <a:r>
                  <a:rPr lang="en-US" altLang="zh-CN" b="0" i="0" smtClean="0">
                    <a:solidFill>
                      <a:schemeClr val="bg1"/>
                    </a:solidFill>
                    <a:latin typeface="Cambria Math"/>
                    <a:ea typeface="华文楷体" pitchFamily="2" charset="-122"/>
                  </a:rPr>
                  <a:t> 𝑚</a:t>
                </a:r>
                <a:r>
                  <a:rPr lang="en-US" altLang="zh-CN" b="0" i="0" smtClean="0">
                    <a:solidFill>
                      <a:schemeClr val="bg1"/>
                    </a:solidFill>
                    <a:latin typeface="Cambria Math"/>
                    <a:ea typeface="Cambria Math"/>
                  </a:rPr>
                  <a:t>×𝑚</a:t>
                </a:r>
                <a:r>
                  <a:rPr lang="en-US" altLang="zh-CN" b="0" dirty="0" smtClean="0">
                    <a:solidFill>
                      <a:schemeClr val="bg1"/>
                    </a:solidFill>
                    <a:ea typeface="Cambria Math"/>
                  </a:rPr>
                  <a:t> </a:t>
                </a:r>
                <a:r>
                  <a:rPr lang="zh-CN" altLang="en-US" b="0" dirty="0" smtClean="0">
                    <a:solidFill>
                      <a:schemeClr val="bg1"/>
                    </a:solidFill>
                    <a:ea typeface="Cambria Math"/>
                  </a:rPr>
                  <a:t>块的。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D792B-CF70-47B6-8BE9-41757752EC8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087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m=2,n=6,</a:t>
            </a:r>
            <a:r>
              <a:rPr lang="zh-CN" altLang="en-US" dirty="0" smtClean="0"/>
              <a:t>每个分块的大小一样。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D792B-CF70-47B6-8BE9-41757752EC8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连接新的顶点和所有相邻边上的新的边节点</a:t>
            </a:r>
            <a:r>
              <a:rPr lang="en-US" altLang="zh-CN" dirty="0" smtClean="0"/>
              <a:t>,</a:t>
            </a:r>
          </a:p>
          <a:p>
            <a:r>
              <a:rPr lang="zh-CN" altLang="en-US" dirty="0" smtClean="0"/>
              <a:t>连接新边点和所有相邻边的上的新的边节点。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F8C67-0974-4A45-AAF9-09ECE332428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175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i="0" dirty="0" smtClean="0">
                    <a:latin typeface="Cambria Math"/>
                  </a:rPr>
                  <a:t>边节点：</a:t>
                </a:r>
                <a:r>
                  <a:rPr lang="en-US" altLang="zh-CN" i="0" dirty="0" smtClean="0">
                    <a:latin typeface="Cambria Math"/>
                  </a:rPr>
                  <a:t>V0</a:t>
                </a:r>
                <a:r>
                  <a:rPr lang="zh-CN" altLang="en-US" i="0" dirty="0" smtClean="0">
                    <a:latin typeface="Cambria Math"/>
                  </a:rPr>
                  <a:t>和</a:t>
                </a:r>
                <a:r>
                  <a:rPr lang="en-US" altLang="zh-CN" i="0" dirty="0" smtClean="0">
                    <a:latin typeface="Cambria Math"/>
                  </a:rPr>
                  <a:t>V1</a:t>
                </a:r>
                <a:r>
                  <a:rPr lang="zh-CN" altLang="en-US" i="0" dirty="0" smtClean="0">
                    <a:latin typeface="Cambria Math"/>
                  </a:rPr>
                  <a:t>是端点，</a:t>
                </a:r>
                <a:r>
                  <a:rPr lang="en-US" altLang="zh-CN" i="0" dirty="0" smtClean="0">
                    <a:latin typeface="Cambria Math"/>
                  </a:rPr>
                  <a:t>V2</a:t>
                </a:r>
                <a:r>
                  <a:rPr lang="zh-CN" altLang="en-US" i="0" dirty="0" smtClean="0">
                    <a:latin typeface="Cambria Math"/>
                  </a:rPr>
                  <a:t>和</a:t>
                </a:r>
                <a:r>
                  <a:rPr lang="en-US" altLang="zh-CN" i="0" dirty="0" smtClean="0">
                    <a:latin typeface="Cambria Math"/>
                  </a:rPr>
                  <a:t>V3</a:t>
                </a:r>
                <a:r>
                  <a:rPr lang="zh-CN" altLang="en-US" i="0" dirty="0" smtClean="0">
                    <a:latin typeface="Cambria Math"/>
                  </a:rPr>
                  <a:t>是相邻面的对角点。</a:t>
                </a:r>
                <a:endParaRPr lang="en-US" altLang="zh-CN" i="0" dirty="0" smtClean="0">
                  <a:latin typeface="Cambria Math"/>
                </a:endParaRPr>
              </a:p>
              <a:p>
                <a:r>
                  <a:rPr lang="zh-CN" altLang="en-US" i="0" dirty="0" smtClean="0">
                    <a:latin typeface="Cambria Math"/>
                  </a:rPr>
                  <a:t>顶点：</a:t>
                </a:r>
                <a:r>
                  <a:rPr lang="en-US" altLang="zh-CN" i="0" dirty="0" smtClean="0">
                    <a:latin typeface="Cambria Math"/>
                  </a:rPr>
                  <a:t>Vi</a:t>
                </a:r>
                <a:r>
                  <a:rPr lang="zh-CN" altLang="en-US" i="0" dirty="0" smtClean="0">
                    <a:latin typeface="Cambria Math"/>
                  </a:rPr>
                  <a:t>为</a:t>
                </a:r>
                <a:r>
                  <a:rPr lang="en-US" altLang="zh-CN" i="0" dirty="0" smtClean="0">
                    <a:latin typeface="Cambria Math"/>
                  </a:rPr>
                  <a:t>1-ring</a:t>
                </a:r>
                <a:r>
                  <a:rPr lang="zh-CN" altLang="en-US" i="0" dirty="0" smtClean="0">
                    <a:latin typeface="Cambria Math"/>
                  </a:rPr>
                  <a:t>的所有点。</a:t>
                </a:r>
                <a:r>
                  <a:rPr lang="en-US" altLang="zh-CN" i="0" dirty="0" smtClean="0">
                    <a:latin typeface="Cambria Math"/>
                  </a:rPr>
                  <a:t>V</a:t>
                </a:r>
                <a:r>
                  <a:rPr lang="zh-CN" altLang="en-US" i="0" dirty="0" smtClean="0">
                    <a:latin typeface="Cambria Math"/>
                  </a:rPr>
                  <a:t>是原来点的位置。</a:t>
                </a:r>
                <a:endParaRPr lang="en-US" altLang="zh-CN" i="0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的取值有很多种，不止上面的一种。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i="0" dirty="0" smtClean="0">
                    <a:latin typeface="Cambria Math"/>
                  </a:rPr>
                  <a:t>边节点：</a:t>
                </a:r>
                <a:r>
                  <a:rPr lang="en-US" altLang="zh-CN" i="0" dirty="0" smtClean="0">
                    <a:latin typeface="Cambria Math"/>
                  </a:rPr>
                  <a:t>V0</a:t>
                </a:r>
                <a:r>
                  <a:rPr lang="zh-CN" altLang="en-US" i="0" dirty="0" smtClean="0">
                    <a:latin typeface="Cambria Math"/>
                  </a:rPr>
                  <a:t>和</a:t>
                </a:r>
                <a:r>
                  <a:rPr lang="en-US" altLang="zh-CN" i="0" dirty="0" smtClean="0">
                    <a:latin typeface="Cambria Math"/>
                  </a:rPr>
                  <a:t>V1</a:t>
                </a:r>
                <a:r>
                  <a:rPr lang="zh-CN" altLang="en-US" i="0" dirty="0" smtClean="0">
                    <a:latin typeface="Cambria Math"/>
                  </a:rPr>
                  <a:t>是端点，</a:t>
                </a:r>
                <a:r>
                  <a:rPr lang="en-US" altLang="zh-CN" i="0" dirty="0" smtClean="0">
                    <a:latin typeface="Cambria Math"/>
                  </a:rPr>
                  <a:t>V2</a:t>
                </a:r>
                <a:r>
                  <a:rPr lang="zh-CN" altLang="en-US" i="0" dirty="0" smtClean="0">
                    <a:latin typeface="Cambria Math"/>
                  </a:rPr>
                  <a:t>和</a:t>
                </a:r>
                <a:r>
                  <a:rPr lang="en-US" altLang="zh-CN" i="0" dirty="0" smtClean="0">
                    <a:latin typeface="Cambria Math"/>
                  </a:rPr>
                  <a:t>V3</a:t>
                </a:r>
                <a:r>
                  <a:rPr lang="zh-CN" altLang="en-US" i="0" dirty="0" smtClean="0">
                    <a:latin typeface="Cambria Math"/>
                  </a:rPr>
                  <a:t>是相邻面的对角点。</a:t>
                </a:r>
                <a:endParaRPr lang="en-US" altLang="zh-CN" i="0" dirty="0" smtClean="0">
                  <a:latin typeface="Cambria Math"/>
                </a:endParaRPr>
              </a:p>
              <a:p>
                <a:r>
                  <a:rPr lang="zh-CN" altLang="en-US" i="0" dirty="0" smtClean="0">
                    <a:latin typeface="Cambria Math"/>
                  </a:rPr>
                  <a:t>顶点：</a:t>
                </a:r>
                <a:r>
                  <a:rPr lang="en-US" altLang="zh-CN" i="0" dirty="0" smtClean="0">
                    <a:latin typeface="Cambria Math"/>
                  </a:rPr>
                  <a:t>Vi</a:t>
                </a:r>
                <a:r>
                  <a:rPr lang="zh-CN" altLang="en-US" i="0" dirty="0" smtClean="0">
                    <a:latin typeface="Cambria Math"/>
                  </a:rPr>
                  <a:t>为</a:t>
                </a:r>
                <a:r>
                  <a:rPr lang="en-US" altLang="zh-CN" i="0" dirty="0" smtClean="0">
                    <a:latin typeface="Cambria Math"/>
                  </a:rPr>
                  <a:t>1-ring</a:t>
                </a:r>
                <a:r>
                  <a:rPr lang="zh-CN" altLang="en-US" i="0" dirty="0" smtClean="0">
                    <a:latin typeface="Cambria Math"/>
                  </a:rPr>
                  <a:t>的所有点。</a:t>
                </a:r>
                <a:r>
                  <a:rPr lang="en-US" altLang="zh-CN" i="0" dirty="0" smtClean="0">
                    <a:latin typeface="Cambria Math"/>
                  </a:rPr>
                  <a:t>V</a:t>
                </a:r>
                <a:r>
                  <a:rPr lang="zh-CN" altLang="en-US" i="0" dirty="0" smtClean="0">
                    <a:latin typeface="Cambria Math"/>
                  </a:rPr>
                  <a:t>是原来点的位置。</a:t>
                </a:r>
                <a:endParaRPr lang="en-US" altLang="zh-CN" i="0" dirty="0" smtClean="0">
                  <a:latin typeface="Cambria Math"/>
                </a:endParaRPr>
              </a:p>
              <a:p>
                <a:r>
                  <a:rPr lang="zh-CN" altLang="en-US" i="0" smtClean="0">
                    <a:latin typeface="Cambria Math"/>
                  </a:rPr>
                  <a:t>𝛽</a:t>
                </a:r>
                <a:r>
                  <a:rPr lang="en-US" altLang="zh-CN" i="0" smtClean="0">
                    <a:latin typeface="Cambria Math"/>
                  </a:rPr>
                  <a:t>_</a:t>
                </a:r>
                <a:r>
                  <a:rPr lang="en-US" altLang="zh-CN" b="0" i="0" smtClean="0">
                    <a:latin typeface="Cambria Math"/>
                  </a:rPr>
                  <a:t>𝑛</a:t>
                </a:r>
                <a:r>
                  <a:rPr lang="zh-CN" altLang="en-US" dirty="0" smtClean="0"/>
                  <a:t>的取值有很多种，不止上面的一种。</a:t>
                </a:r>
                <a:endParaRPr lang="en-US" altLang="zh-CN" dirty="0" smtClean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F8C67-0974-4A45-AAF9-09ECE332428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770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D792B-CF70-47B6-8BE9-41757752EC8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702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D792B-CF70-47B6-8BE9-41757752EC8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688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重点讲解这个矩阵是如何来的。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D792B-CF70-47B6-8BE9-41757752EC8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851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D792B-CF70-47B6-8BE9-41757752EC8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569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简单解释一下“说明”。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D792B-CF70-47B6-8BE9-41757752EC8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939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解释一下为什么是原矩阵的特征向量？注意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不能取</a:t>
            </a:r>
            <a:r>
              <a:rPr lang="en-US" altLang="zh-CN" dirty="0" smtClean="0"/>
              <a:t>0.</a:t>
            </a:r>
          </a:p>
          <a:p>
            <a:r>
              <a:rPr lang="zh-CN" altLang="en-US" dirty="0" smtClean="0"/>
              <a:t>其实对于</a:t>
            </a:r>
            <a:r>
              <a:rPr lang="en-US" altLang="zh-CN" dirty="0" smtClean="0"/>
              <a:t>1/8</a:t>
            </a:r>
            <a:r>
              <a:rPr lang="zh-CN" altLang="en-US" dirty="0" smtClean="0"/>
              <a:t>和</a:t>
            </a:r>
            <a:r>
              <a:rPr lang="en-US" altLang="zh-CN" dirty="0" smtClean="0"/>
              <a:t>1/16</a:t>
            </a:r>
            <a:r>
              <a:rPr lang="zh-CN" altLang="en-US" dirty="0" smtClean="0"/>
              <a:t>而言，当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=0</a:t>
            </a:r>
            <a:r>
              <a:rPr lang="zh-CN" altLang="en-US" dirty="0" smtClean="0"/>
              <a:t>时，也是成立的，所以特征值</a:t>
            </a:r>
            <a:r>
              <a:rPr lang="en-US" altLang="zh-CN" dirty="0" smtClean="0"/>
              <a:t>1/8</a:t>
            </a:r>
            <a:r>
              <a:rPr lang="zh-CN" altLang="en-US" dirty="0" smtClean="0"/>
              <a:t>和</a:t>
            </a:r>
            <a:r>
              <a:rPr lang="en-US" altLang="zh-CN" dirty="0" smtClean="0"/>
              <a:t>1/16</a:t>
            </a:r>
            <a:r>
              <a:rPr lang="zh-CN" altLang="en-US" dirty="0" smtClean="0"/>
              <a:t>有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D792B-CF70-47B6-8BE9-41757752EC8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11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D792B-CF70-47B6-8BE9-41757752EC8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037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可以直接证明第一句话。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D792B-CF70-47B6-8BE9-41757752EC8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057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D792B-CF70-47B6-8BE9-41757752EC8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773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特征映射的证明请大家自己看书。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D792B-CF70-47B6-8BE9-41757752EC8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453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只是简单的介绍一下这种算法的应用场合，为什么能上</a:t>
            </a:r>
            <a:r>
              <a:rPr lang="en-US" altLang="zh-CN" dirty="0" err="1" smtClean="0"/>
              <a:t>siggraph</a:t>
            </a:r>
            <a:r>
              <a:rPr lang="zh-CN" altLang="en-US" dirty="0" smtClean="0"/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D792B-CF70-47B6-8BE9-41757752EC8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0113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处理的对象。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D792B-CF70-47B6-8BE9-41757752EC8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714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动机。左：原网格</a:t>
            </a:r>
            <a:r>
              <a:rPr lang="en-US" altLang="zh-CN" dirty="0" smtClean="0"/>
              <a:t>;</a:t>
            </a:r>
            <a:r>
              <a:rPr lang="zh-CN" altLang="en-US" dirty="0" smtClean="0"/>
              <a:t>中间：</a:t>
            </a:r>
            <a:r>
              <a:rPr lang="en-US" altLang="zh-CN" dirty="0" smtClean="0"/>
              <a:t>Catmull-Clark</a:t>
            </a:r>
            <a:r>
              <a:rPr lang="zh-CN" altLang="en-US" dirty="0" smtClean="0"/>
              <a:t>细分；右边：细分曲面的曲率图。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D792B-CF70-47B6-8BE9-41757752EC8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6625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本文得到的结果。左边：原网格；中间：</a:t>
                </a:r>
                <a:r>
                  <a:rPr lang="en-US" altLang="zh-CN" dirty="0" smtClean="0"/>
                  <a:t>Catmull-Clark</a:t>
                </a:r>
                <a:r>
                  <a:rPr lang="zh-CN" altLang="en-US" dirty="0" smtClean="0"/>
                  <a:t>细分；右边</a:t>
                </a:r>
                <a:r>
                  <a:rPr lang="en-US" altLang="zh-CN" dirty="0" smtClean="0"/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</a:rPr>
                      <m:t>𝑃𝑆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本文得到的结果。左边：原网格；中间：</a:t>
                </a:r>
                <a:r>
                  <a:rPr lang="en-US" altLang="zh-CN" dirty="0" smtClean="0"/>
                  <a:t>Catmull-Clark</a:t>
                </a:r>
                <a:r>
                  <a:rPr lang="zh-CN" altLang="en-US" dirty="0" smtClean="0"/>
                  <a:t>细分；右边</a:t>
                </a:r>
                <a:r>
                  <a:rPr lang="en-US" altLang="zh-CN" dirty="0" smtClean="0"/>
                  <a:t>:</a:t>
                </a:r>
                <a:r>
                  <a:rPr lang="en-US" altLang="zh-CN" b="0" i="0" smtClean="0">
                    <a:latin typeface="Cambria Math"/>
                  </a:rPr>
                  <a:t>𝐶^2 𝑃𝑆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D792B-CF70-47B6-8BE9-41757752EC8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172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静态细分：细分的</a:t>
            </a:r>
            <a:r>
              <a:rPr lang="en-US" altLang="zh-CN" dirty="0" smtClean="0"/>
              <a:t>mask</a:t>
            </a:r>
            <a:r>
              <a:rPr lang="zh-CN" altLang="en-US" dirty="0" smtClean="0"/>
              <a:t>不变。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D792B-CF70-47B6-8BE9-41757752EC8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362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D792B-CF70-47B6-8BE9-41757752EC8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688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重点讲解这个矩阵是如何来的。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D792B-CF70-47B6-8BE9-41757752EC8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851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%</a:t>
            </a:r>
            <a:r>
              <a:rPr lang="zh-CN" altLang="en-US" dirty="0" smtClean="0"/>
              <a:t>为取余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D792B-CF70-47B6-8BE9-41757752EC8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483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D792B-CF70-47B6-8BE9-41757752EC8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633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简单介绍一下证明，直接考虑第</a:t>
            </a:r>
            <a:r>
              <a:rPr lang="en-US" altLang="zh-CN" dirty="0" smtClean="0"/>
              <a:t>j</a:t>
            </a:r>
            <a:r>
              <a:rPr lang="zh-CN" altLang="en-US" dirty="0" smtClean="0"/>
              <a:t>行情况。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D792B-CF70-47B6-8BE9-41757752EC8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794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说明为什么是这个生成函数。画圆可以直接说明。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D792B-CF70-47B6-8BE9-41757752EC8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414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E4974-7127-4FC0-AF3E-4C4C65F054B4}" type="datetime1">
              <a:rPr lang="zh-CN" altLang="en-US" smtClean="0"/>
              <a:t>2011/11/16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678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DC6DA-0504-4EF9-907D-E882E38D2B98}" type="datetime1">
              <a:rPr lang="zh-CN" altLang="en-US" smtClean="0"/>
              <a:t>2011/11/16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721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CE8C7-9058-447D-BCA7-B908CFF1978B}" type="datetime1">
              <a:rPr lang="zh-CN" altLang="en-US" smtClean="0"/>
              <a:t>2011/11/16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903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2CC2-A252-4EC6-8C34-D4CCD4752340}" type="datetime1">
              <a:rPr lang="zh-CN" altLang="en-US" smtClean="0"/>
              <a:t>2011/11/16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404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CAC32-17DC-4816-86DF-4CC153CBB73B}" type="datetime1">
              <a:rPr lang="zh-CN" altLang="en-US" smtClean="0"/>
              <a:t>2011/11/16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857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2E4E-36D4-452F-9538-37964691D515}" type="datetime1">
              <a:rPr lang="zh-CN" altLang="en-US" smtClean="0"/>
              <a:t>2011/11/16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51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5B128-DB6F-41C6-93C6-09E977A61638}" type="datetime1">
              <a:rPr lang="zh-CN" altLang="en-US" smtClean="0"/>
              <a:t>2011/11/16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901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12149-F8FA-4203-B8BD-98628ACCF1EB}" type="datetime1">
              <a:rPr lang="zh-CN" altLang="en-US" smtClean="0"/>
              <a:t>2011/11/16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792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8CBE-A790-4C53-B523-2E3720F777FA}" type="datetime1">
              <a:rPr lang="zh-CN" altLang="en-US" smtClean="0"/>
              <a:t>2011/11/16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065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0E711-9976-4347-8908-51F6097FBA8B}" type="datetime1">
              <a:rPr lang="zh-CN" altLang="en-US" smtClean="0"/>
              <a:t>2011/11/16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10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12062-B565-42DB-9B0F-EE3C0E77D556}" type="datetime1">
              <a:rPr lang="zh-CN" altLang="en-US" smtClean="0"/>
              <a:t>2011/11/16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119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F456A-4FCC-4282-9643-90EA8D84C10F}" type="datetime1">
              <a:rPr lang="zh-CN" altLang="en-US" smtClean="0"/>
              <a:t>2011/11/16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96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jpeg"/><Relationship Id="rId4" Type="http://schemas.openxmlformats.org/officeDocument/2006/relationships/image" Target="../media/image6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556792"/>
            <a:ext cx="7772400" cy="1967532"/>
          </a:xfrm>
        </p:spPr>
        <p:txBody>
          <a:bodyPr>
            <a:noAutofit/>
          </a:bodyPr>
          <a:lstStyle/>
          <a:p>
            <a:r>
              <a:rPr lang="zh-CN" altLang="en-US" sz="96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细分曲面</a:t>
            </a:r>
            <a:endParaRPr lang="zh-CN" altLang="en-US" sz="96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3648" y="4293096"/>
            <a:ext cx="6400800" cy="1473200"/>
          </a:xfrm>
        </p:spPr>
        <p:txBody>
          <a:bodyPr>
            <a:normAutofit/>
          </a:bodyPr>
          <a:lstStyle/>
          <a:p>
            <a:pPr algn="r"/>
            <a:r>
              <a:rPr lang="zh-CN" altLang="en-US" sz="32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傅孝明</a:t>
            </a:r>
            <a:endParaRPr lang="en-US" altLang="zh-CN" sz="32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 algn="r"/>
            <a:r>
              <a:rPr lang="en-US" altLang="zh-CN" sz="32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SA1010065</a:t>
            </a:r>
            <a:endParaRPr lang="zh-CN" altLang="en-US" sz="32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15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目录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872067" y="1916832"/>
                <a:ext cx="7444349" cy="420933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CN" altLang="en-US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细分曲面收敛性和光滑性概要</a:t>
                </a:r>
                <a:r>
                  <a:rPr lang="en-US" altLang="zh-CN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 </a:t>
                </a:r>
              </a:p>
              <a:p>
                <a:endParaRPr lang="en-US" altLang="zh-CN" sz="360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i="1" smtClean="0">
                            <a:solidFill>
                              <a:srgbClr val="FFFF00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solidFill>
                              <a:srgbClr val="FFFF00"/>
                            </a:solidFill>
                            <a:latin typeface="Cambria Math"/>
                            <a:ea typeface="华文楷体" pitchFamily="2" charset="-122"/>
                          </a:rPr>
                          <m:t>𝐶</m:t>
                        </m:r>
                      </m:e>
                      <m:sup>
                        <m:r>
                          <a:rPr lang="en-US" altLang="zh-CN" sz="3600" b="0" i="1" smtClean="0">
                            <a:solidFill>
                              <a:srgbClr val="FFFF00"/>
                            </a:solidFill>
                            <a:latin typeface="Cambria Math"/>
                            <a:ea typeface="华文楷体" pitchFamily="2" charset="-122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sz="3600" dirty="0" smtClean="0">
                    <a:solidFill>
                      <a:srgbClr val="FFFF00"/>
                    </a:solidFill>
                    <a:latin typeface="华文楷体" pitchFamily="2" charset="-122"/>
                    <a:ea typeface="华文楷体" pitchFamily="2" charset="-122"/>
                  </a:rPr>
                  <a:t>连续性的充分条件</a:t>
                </a:r>
                <a:endParaRPr lang="en-US" altLang="zh-CN" sz="3600" dirty="0" smtClean="0">
                  <a:solidFill>
                    <a:srgbClr val="FFFF00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endParaRPr lang="en-US" altLang="zh-CN" sz="3600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r>
                  <a:rPr lang="zh-CN" altLang="en-US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轮换</a:t>
                </a:r>
                <a:r>
                  <a:rPr lang="zh-CN" altLang="en-US" sz="3600" dirty="0" smtClean="0">
                    <a:solidFill>
                      <a:schemeClr val="bg1"/>
                    </a:solidFill>
                    <a:effectLst/>
                    <a:latin typeface="华文楷体" pitchFamily="2" charset="-122"/>
                    <a:ea typeface="华文楷体" pitchFamily="2" charset="-122"/>
                  </a:rPr>
                  <a:t>矩阵</a:t>
                </a:r>
                <a:endParaRPr lang="en-US" altLang="zh-CN" sz="3600" dirty="0" smtClean="0">
                  <a:solidFill>
                    <a:schemeClr val="bg1"/>
                  </a:solidFill>
                  <a:effectLst/>
                  <a:latin typeface="华文楷体" pitchFamily="2" charset="-122"/>
                  <a:ea typeface="华文楷体" pitchFamily="2" charset="-122"/>
                </a:endParaRPr>
              </a:p>
              <a:p>
                <a:endParaRPr lang="en-US" altLang="zh-CN" sz="3600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r>
                  <a:rPr lang="zh-CN" altLang="en-US" sz="3600" dirty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例子</a:t>
                </a:r>
                <a:r>
                  <a:rPr lang="en-US" altLang="zh-CN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 : Loop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细分光滑性</a:t>
                </a:r>
                <a:endParaRPr lang="en-US" altLang="zh-CN" sz="360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067" y="1916832"/>
                <a:ext cx="7444349" cy="4209331"/>
              </a:xfrm>
              <a:blipFill rotWithShape="1">
                <a:blip r:embed="rId2"/>
                <a:stretch>
                  <a:fillRect l="-1884" t="-30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24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特征映射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zh-CN" altLang="en-US" sz="30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细分矩阵的特征值为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i="1">
                            <a:solidFill>
                              <a:schemeClr val="bg1"/>
                            </a:solidFill>
                            <a:latin typeface="Cambria Math"/>
                            <a:ea typeface="宋体" charset="-122"/>
                          </a:rPr>
                        </m:ctrlPr>
                      </m:sSubPr>
                      <m:e>
                        <m:r>
                          <a:rPr lang="zh-CN" altLang="en-US" sz="3000" i="1">
                            <a:solidFill>
                              <a:schemeClr val="bg1"/>
                            </a:solidFill>
                            <a:latin typeface="Cambria Math"/>
                            <a:ea typeface="宋体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3000" i="1">
                            <a:solidFill>
                              <a:schemeClr val="bg1"/>
                            </a:solidFill>
                            <a:latin typeface="Cambria Math"/>
                            <a:ea typeface="宋体" charset="-122"/>
                          </a:rPr>
                          <m:t>0</m:t>
                        </m:r>
                      </m:sub>
                    </m:sSub>
                    <m:r>
                      <a:rPr lang="en-US" altLang="zh-CN" sz="3000" i="1">
                        <a:solidFill>
                          <a:schemeClr val="bg1"/>
                        </a:solidFill>
                        <a:latin typeface="Cambria Math"/>
                        <a:ea typeface="宋体" charset="-122"/>
                      </a:rPr>
                      <m:t>=1&gt;</m:t>
                    </m:r>
                    <m:sSub>
                      <m:sSubPr>
                        <m:ctrlPr>
                          <a:rPr lang="en-US" altLang="zh-CN" sz="3000" i="1">
                            <a:solidFill>
                              <a:schemeClr val="bg1"/>
                            </a:solidFill>
                            <a:latin typeface="Cambria Math"/>
                            <a:ea typeface="宋体" charset="-122"/>
                          </a:rPr>
                        </m:ctrlPr>
                      </m:sSubPr>
                      <m:e>
                        <m:r>
                          <a:rPr lang="zh-CN" altLang="en-US" sz="3000" i="1">
                            <a:solidFill>
                              <a:schemeClr val="bg1"/>
                            </a:solidFill>
                            <a:latin typeface="Cambria Math"/>
                            <a:ea typeface="宋体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3000" i="1">
                            <a:solidFill>
                              <a:schemeClr val="bg1"/>
                            </a:solidFill>
                            <a:latin typeface="Cambria Math"/>
                            <a:ea typeface="宋体" charset="-122"/>
                          </a:rPr>
                          <m:t>1</m:t>
                        </m:r>
                      </m:sub>
                    </m:sSub>
                    <m:r>
                      <a:rPr lang="en-US" altLang="zh-CN" sz="3000" i="1">
                        <a:solidFill>
                          <a:schemeClr val="bg1"/>
                        </a:solidFill>
                        <a:latin typeface="Cambria Math"/>
                        <a:ea typeface="宋体" charset="-122"/>
                      </a:rPr>
                      <m:t>=</m:t>
                    </m:r>
                    <m:sSub>
                      <m:sSubPr>
                        <m:ctrlPr>
                          <a:rPr lang="en-US" altLang="zh-CN" sz="3000" i="1">
                            <a:solidFill>
                              <a:schemeClr val="bg1"/>
                            </a:solidFill>
                            <a:latin typeface="Cambria Math"/>
                            <a:ea typeface="宋体" charset="-122"/>
                          </a:rPr>
                        </m:ctrlPr>
                      </m:sSubPr>
                      <m:e>
                        <m:r>
                          <a:rPr lang="zh-CN" altLang="en-US" sz="3000" i="1">
                            <a:solidFill>
                              <a:schemeClr val="bg1"/>
                            </a:solidFill>
                            <a:latin typeface="Cambria Math"/>
                            <a:ea typeface="宋体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3000" i="1">
                            <a:solidFill>
                              <a:schemeClr val="bg1"/>
                            </a:solidFill>
                            <a:latin typeface="Cambria Math"/>
                            <a:ea typeface="宋体" charset="-122"/>
                          </a:rPr>
                          <m:t>1</m:t>
                        </m:r>
                      </m:sub>
                    </m:sSub>
                    <m:r>
                      <a:rPr lang="en-US" altLang="zh-CN" sz="3000" i="1">
                        <a:solidFill>
                          <a:schemeClr val="bg1"/>
                        </a:solidFill>
                        <a:latin typeface="Cambria Math"/>
                        <a:ea typeface="宋体" charset="-122"/>
                      </a:rPr>
                      <m:t>&gt;</m:t>
                    </m:r>
                    <m:sSub>
                      <m:sSubPr>
                        <m:ctrlPr>
                          <a:rPr lang="en-US" altLang="zh-CN" sz="3000" i="1">
                            <a:solidFill>
                              <a:schemeClr val="bg1"/>
                            </a:solidFill>
                            <a:latin typeface="Cambria Math"/>
                            <a:ea typeface="宋体" charset="-122"/>
                          </a:rPr>
                        </m:ctrlPr>
                      </m:sSubPr>
                      <m:e>
                        <m:r>
                          <a:rPr lang="zh-CN" altLang="en-US" sz="3000" i="1">
                            <a:solidFill>
                              <a:schemeClr val="bg1"/>
                            </a:solidFill>
                            <a:latin typeface="Cambria Math"/>
                            <a:ea typeface="宋体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3000" i="1">
                            <a:solidFill>
                              <a:schemeClr val="bg1"/>
                            </a:solidFill>
                            <a:latin typeface="Cambria Math"/>
                            <a:ea typeface="宋体" charset="-122"/>
                          </a:rPr>
                          <m:t>2</m:t>
                        </m:r>
                      </m:sub>
                    </m:sSub>
                    <m:r>
                      <a:rPr lang="en-US" altLang="zh-CN" sz="3000" b="0" i="0" smtClean="0">
                        <a:solidFill>
                          <a:schemeClr val="bg1"/>
                        </a:solidFill>
                        <a:latin typeface="Cambria Math"/>
                        <a:ea typeface="宋体" charset="-122"/>
                      </a:rPr>
                      <m:t>&gt;…</m:t>
                    </m:r>
                  </m:oMath>
                </a14:m>
                <a:r>
                  <a:rPr lang="zh-CN" altLang="en-US" sz="30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。</a:t>
                </a:r>
                <a:endParaRPr lang="en-US" altLang="zh-CN" sz="300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:endParaRPr lang="en-US" altLang="zh-CN" sz="300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sz="30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特征</a:t>
                </a:r>
                <a:r>
                  <a:rPr lang="zh-CN" altLang="en-US" sz="3000" dirty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映射定义为一个特殊初始网格的细分极限</a:t>
                </a:r>
                <a:r>
                  <a:rPr lang="zh-CN" altLang="en-US" sz="30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曲面。</a:t>
                </a:r>
                <a:endParaRPr lang="en-US" altLang="zh-CN" sz="300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:endParaRPr lang="en-US" altLang="zh-CN" sz="300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sz="30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该</a:t>
                </a:r>
                <a:r>
                  <a:rPr lang="zh-CN" altLang="en-US" sz="3000" dirty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初始网格与细分</a:t>
                </a:r>
                <a:r>
                  <a:rPr lang="zh-CN" altLang="en-US" sz="30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模板拓扑</a:t>
                </a:r>
                <a:r>
                  <a:rPr lang="zh-CN" altLang="en-US" sz="3000" dirty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同构．对于细分矩阵的</a:t>
                </a:r>
                <a:r>
                  <a:rPr lang="en-US" altLang="zh-CN" sz="3000" dirty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^</a:t>
                </a:r>
                <a:r>
                  <a:rPr lang="zh-CN" altLang="en-US" sz="3000" dirty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和五为实数值的情况，初始网格顶点</a:t>
                </a:r>
                <a:r>
                  <a:rPr lang="zh-CN" altLang="en-US" sz="30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的</a:t>
                </a:r>
                <a:r>
                  <a:rPr lang="en-US" altLang="zh-CN" sz="30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X</a:t>
                </a:r>
                <a:r>
                  <a:rPr lang="zh-CN" altLang="en-US" sz="30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和</a:t>
                </a:r>
                <a:r>
                  <a:rPr lang="en-US" altLang="zh-CN" sz="3000" dirty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Y</a:t>
                </a:r>
                <a:r>
                  <a:rPr lang="zh-CN" altLang="en-US" sz="30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分量分别</a:t>
                </a:r>
                <a:r>
                  <a:rPr lang="zh-CN" altLang="en-US" sz="3000" dirty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来自</a:t>
                </a:r>
                <a:r>
                  <a:rPr lang="zh-CN" altLang="en-US" sz="30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二个特征值</a:t>
                </a:r>
                <a:r>
                  <a:rPr lang="zh-CN" altLang="en-US" sz="3000" dirty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对应的特征向量</a:t>
                </a:r>
                <a:r>
                  <a:rPr lang="zh-CN" altLang="en-US" sz="30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，设</a:t>
                </a:r>
                <a:r>
                  <a:rPr lang="en-US" altLang="zh-CN" sz="30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Z</a:t>
                </a:r>
                <a:r>
                  <a:rPr lang="zh-CN" altLang="en-US" sz="3000" dirty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分量置为</a:t>
                </a:r>
                <a:r>
                  <a:rPr lang="en-US" altLang="zh-CN" sz="30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0</a:t>
                </a:r>
                <a:r>
                  <a:rPr lang="zh-CN" altLang="en-US" sz="30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。</a:t>
                </a:r>
                <a:endParaRPr lang="zh-CN" altLang="en-US" sz="3000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04" t="-1752" r="-6370" b="-5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375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特征映射</a:t>
            </a:r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例子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214498"/>
              </p:ext>
            </p:extLst>
          </p:nvPr>
        </p:nvGraphicFramePr>
        <p:xfrm>
          <a:off x="899592" y="1484784"/>
          <a:ext cx="6408712" cy="5075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Equation" r:id="rId3" imgW="3784600" imgH="2997200" progId="Equation.3">
                  <p:embed/>
                </p:oleObj>
              </mc:Choice>
              <mc:Fallback>
                <p:oleObj name="Equation" r:id="rId3" imgW="3784600" imgH="299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1484784"/>
                        <a:ext cx="6408712" cy="507535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912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6152625"/>
              </p:ext>
            </p:extLst>
          </p:nvPr>
        </p:nvGraphicFramePr>
        <p:xfrm>
          <a:off x="539553" y="5517232"/>
          <a:ext cx="7704856" cy="797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Equation" r:id="rId3" imgW="2209800" imgH="228600" progId="Equation.3">
                  <p:embed/>
                </p:oleObj>
              </mc:Choice>
              <mc:Fallback>
                <p:oleObj name="Equation" r:id="rId3" imgW="22098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3" y="5517232"/>
                        <a:ext cx="7704856" cy="79705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119197786"/>
              </p:ext>
            </p:extLst>
          </p:nvPr>
        </p:nvGraphicFramePr>
        <p:xfrm>
          <a:off x="971600" y="260648"/>
          <a:ext cx="6192688" cy="4904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Equation" r:id="rId5" imgW="3784600" imgH="2997200" progId="Equation.3">
                  <p:embed/>
                </p:oleObj>
              </mc:Choice>
              <mc:Fallback>
                <p:oleObj name="Equation" r:id="rId5" imgW="3784600" imgH="2997200" progId="Equation.3">
                  <p:embed/>
                  <p:pic>
                    <p:nvPicPr>
                      <p:cNvPr id="0" name="内容占位符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260648"/>
                        <a:ext cx="6192688" cy="490414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211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465650"/>
              </p:ext>
            </p:extLst>
          </p:nvPr>
        </p:nvGraphicFramePr>
        <p:xfrm>
          <a:off x="260345" y="980728"/>
          <a:ext cx="8776151" cy="4752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Equation" r:id="rId3" imgW="5537200" imgH="2997200" progId="Equation.3">
                  <p:embed/>
                </p:oleObj>
              </mc:Choice>
              <mc:Fallback>
                <p:oleObj name="Equation" r:id="rId3" imgW="5537200" imgH="299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45" y="980728"/>
                        <a:ext cx="8776151" cy="47525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829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内容占位符 10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165300"/>
              </p:ext>
            </p:extLst>
          </p:nvPr>
        </p:nvGraphicFramePr>
        <p:xfrm>
          <a:off x="6660232" y="836712"/>
          <a:ext cx="1584176" cy="4775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3" name="Equation" r:id="rId3" imgW="927100" imgH="2971800" progId="Equation.3">
                  <p:embed/>
                </p:oleObj>
              </mc:Choice>
              <mc:Fallback>
                <p:oleObj name="Equation" r:id="rId3" imgW="927100" imgH="29718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232" y="836712"/>
                        <a:ext cx="1584176" cy="477580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98" name="Picture 30" descr="G:\subdivision-lectures\Screenshot - 2011_11_15 , 13_38_4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836712"/>
            <a:ext cx="5211181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接箭头连接符 25"/>
          <p:cNvCxnSpPr/>
          <p:nvPr/>
        </p:nvCxnSpPr>
        <p:spPr>
          <a:xfrm flipV="1">
            <a:off x="7020272" y="5589240"/>
            <a:ext cx="0" cy="576064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7884368" y="5589240"/>
            <a:ext cx="0" cy="576064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757584" y="617478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t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90004" y="6155719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s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7168" name="灯片编号占位符 71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305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充分条件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zh-CN" altLang="en-US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假定细分矩阵的特征值向量组成一组基，最大的三个特征值是实的，且满足</a:t>
                </a:r>
                <a:endParaRPr lang="en-US" altLang="zh-CN" sz="360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宋体" charset="-122"/>
                            </a:rPr>
                          </m:ctrlPr>
                        </m:sSubPr>
                        <m:e>
                          <m:r>
                            <a:rPr lang="zh-CN" altLang="en-US" sz="360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宋体" charset="-122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宋体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bg1"/>
                          </a:solidFill>
                          <a:latin typeface="Cambria Math"/>
                          <a:ea typeface="宋体" charset="-122"/>
                        </a:rPr>
                        <m:t>=1&gt;</m:t>
                      </m:r>
                      <m:sSub>
                        <m:sSubPr>
                          <m:ctrlPr>
                            <a:rPr lang="en-US" altLang="zh-CN" sz="3600" i="1">
                              <a:solidFill>
                                <a:schemeClr val="bg1"/>
                              </a:solidFill>
                              <a:latin typeface="Cambria Math"/>
                              <a:ea typeface="宋体" charset="-122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solidFill>
                                <a:schemeClr val="bg1"/>
                              </a:solidFill>
                              <a:latin typeface="Cambria Math"/>
                              <a:ea typeface="宋体" charset="-122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chemeClr val="bg1"/>
                              </a:solidFill>
                              <a:latin typeface="Cambria Math"/>
                              <a:ea typeface="宋体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bg1"/>
                          </a:solidFill>
                          <a:latin typeface="Cambria Math"/>
                          <a:ea typeface="宋体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i="1">
                              <a:solidFill>
                                <a:schemeClr val="bg1"/>
                              </a:solidFill>
                              <a:latin typeface="Cambria Math"/>
                              <a:ea typeface="宋体" charset="-122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solidFill>
                                <a:schemeClr val="bg1"/>
                              </a:solidFill>
                              <a:latin typeface="Cambria Math"/>
                              <a:ea typeface="宋体" charset="-122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chemeClr val="bg1"/>
                              </a:solidFill>
                              <a:latin typeface="Cambria Math"/>
                              <a:ea typeface="宋体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bg1"/>
                          </a:solidFill>
                          <a:latin typeface="Cambria Math"/>
                          <a:ea typeface="宋体" charset="-122"/>
                        </a:rPr>
                        <m:t>&gt;</m:t>
                      </m:r>
                      <m:sSub>
                        <m:sSubPr>
                          <m:ctrlPr>
                            <a:rPr lang="en-US" altLang="zh-CN" sz="3600" i="1">
                              <a:solidFill>
                                <a:schemeClr val="bg1"/>
                              </a:solidFill>
                              <a:latin typeface="Cambria Math"/>
                              <a:ea typeface="宋体" charset="-122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solidFill>
                                <a:schemeClr val="bg1"/>
                              </a:solidFill>
                              <a:latin typeface="Cambria Math"/>
                              <a:ea typeface="宋体" charset="-122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chemeClr val="bg1"/>
                              </a:solidFill>
                              <a:latin typeface="Cambria Math"/>
                              <a:ea typeface="宋体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3600" b="0" i="0" smtClean="0">
                          <a:solidFill>
                            <a:schemeClr val="bg1"/>
                          </a:solidFill>
                          <a:latin typeface="Cambria Math"/>
                          <a:ea typeface="宋体" charset="-122"/>
                        </a:rPr>
                        <m:t>.</m:t>
                      </m:r>
                    </m:oMath>
                  </m:oMathPara>
                </a14:m>
                <a:endParaRPr lang="en-US" altLang="zh-CN" sz="3600" b="0" dirty="0" smtClean="0">
                  <a:solidFill>
                    <a:schemeClr val="bg1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r>
                  <a:rPr lang="zh-CN" altLang="en-US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如果特征映射是正规的，则细分曲面几乎处处且连续；如果特征映射还是单射，则细分曲面几乎处处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i="1" smtClean="0">
                            <a:solidFill>
                              <a:schemeClr val="bg1"/>
                            </a:solidFill>
                            <a:latin typeface="Cambria Math"/>
                            <a:ea typeface="宋体" charset="-122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solidFill>
                              <a:schemeClr val="bg1"/>
                            </a:solidFill>
                            <a:latin typeface="Cambria Math"/>
                            <a:ea typeface="宋体" charset="-122"/>
                          </a:rPr>
                          <m:t>𝐶</m:t>
                        </m:r>
                      </m:e>
                      <m:sup>
                        <m:r>
                          <a:rPr lang="en-US" altLang="zh-CN" sz="3600" b="0" i="1" smtClean="0">
                            <a:solidFill>
                              <a:schemeClr val="bg1"/>
                            </a:solidFill>
                            <a:latin typeface="Cambria Math"/>
                            <a:ea typeface="宋体" charset="-122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连续。</a:t>
                </a:r>
                <a:endParaRPr lang="en-US" altLang="zh-CN" sz="360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926" t="-1887" r="-1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65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目录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872067" y="1916832"/>
                <a:ext cx="7444349" cy="420933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细分曲面收敛性和光滑性概要</a:t>
                </a:r>
                <a:r>
                  <a:rPr lang="en-US" altLang="zh-CN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 </a:t>
                </a:r>
              </a:p>
              <a:p>
                <a:endParaRPr lang="en-US" altLang="zh-CN" sz="360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i="1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sz="3600" i="1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𝐶</m:t>
                        </m:r>
                      </m:e>
                      <m:sup>
                        <m:r>
                          <a:rPr lang="en-US" altLang="zh-CN" sz="3600" i="1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sz="3600" dirty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连续性的充分条件</a:t>
                </a:r>
                <a:endParaRPr lang="en-US" altLang="zh-CN" sz="3600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endParaRPr lang="en-US" altLang="zh-CN" sz="3600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r>
                  <a:rPr lang="zh-CN" altLang="en-US" sz="3600" dirty="0">
                    <a:solidFill>
                      <a:srgbClr val="FFFF00"/>
                    </a:solidFill>
                    <a:latin typeface="华文楷体" pitchFamily="2" charset="-122"/>
                    <a:ea typeface="华文楷体" pitchFamily="2" charset="-122"/>
                  </a:rPr>
                  <a:t>轮换</a:t>
                </a:r>
                <a:r>
                  <a:rPr lang="zh-CN" altLang="en-US" sz="3600" dirty="0" smtClean="0">
                    <a:solidFill>
                      <a:srgbClr val="FFFF00"/>
                    </a:solidFill>
                    <a:effectLst/>
                    <a:latin typeface="华文楷体" pitchFamily="2" charset="-122"/>
                    <a:ea typeface="华文楷体" pitchFamily="2" charset="-122"/>
                  </a:rPr>
                  <a:t>矩阵</a:t>
                </a:r>
                <a:endParaRPr lang="en-US" altLang="zh-CN" sz="3600" dirty="0" smtClean="0">
                  <a:solidFill>
                    <a:srgbClr val="FFFF00"/>
                  </a:solidFill>
                  <a:effectLst/>
                  <a:latin typeface="华文楷体" pitchFamily="2" charset="-122"/>
                  <a:ea typeface="华文楷体" pitchFamily="2" charset="-122"/>
                </a:endParaRPr>
              </a:p>
              <a:p>
                <a:endParaRPr lang="en-US" altLang="zh-CN" sz="3600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r>
                  <a:rPr lang="zh-CN" altLang="en-US" sz="3600" dirty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例子</a:t>
                </a:r>
                <a:r>
                  <a:rPr lang="en-US" altLang="zh-CN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 : Loop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细分光滑性</a:t>
                </a:r>
                <a:endParaRPr lang="en-US" altLang="zh-CN" sz="360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067" y="1916832"/>
                <a:ext cx="7444349" cy="4209331"/>
              </a:xfrm>
              <a:blipFill rotWithShape="1">
                <a:blip r:embed="rId2"/>
                <a:stretch>
                  <a:fillRect l="-2211" t="-3329" b="-54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24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2576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细分矩阵结构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42624"/>
            <a:ext cx="7056784" cy="5498231"/>
          </a:xfrm>
        </p:spPr>
      </p:pic>
      <p:cxnSp>
        <p:nvCxnSpPr>
          <p:cNvPr id="10" name="直接连接符 9"/>
          <p:cNvCxnSpPr>
            <a:stCxn id="8" idx="0"/>
            <a:endCxn id="8" idx="2"/>
          </p:cNvCxnSpPr>
          <p:nvPr/>
        </p:nvCxnSpPr>
        <p:spPr>
          <a:xfrm>
            <a:off x="4139952" y="1242624"/>
            <a:ext cx="0" cy="5498231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724128" y="1268760"/>
            <a:ext cx="0" cy="5498231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195736" y="1242624"/>
            <a:ext cx="0" cy="5498231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1403648" y="3356992"/>
            <a:ext cx="5832648" cy="72008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1547664" y="1772816"/>
            <a:ext cx="5832648" cy="72008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295636" y="4959065"/>
            <a:ext cx="5832648" cy="72008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H="1">
            <a:off x="6732240" y="4077072"/>
            <a:ext cx="1152128" cy="1274611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740352" y="3707740"/>
            <a:ext cx="1403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轮换矩阵</a:t>
            </a:r>
            <a:endParaRPr lang="zh-CN" altLang="en-US" sz="2000" b="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61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轮换</a:t>
            </a:r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矩阵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对一个基本向量进行旋转移位得到轮换矩阵</a:t>
                </a:r>
                <a:r>
                  <a:rPr lang="en-US" altLang="zh-CN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  <a:sym typeface="Wingdings" pitchFamily="2" charset="2"/>
                  </a:rPr>
                  <a:t>(An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</a:rPr>
                      <m:t>𝑛</m:t>
                    </m:r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r>
                  <a:rPr lang="en-US" altLang="zh-CN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  <a:sym typeface="Wingdings" pitchFamily="2" charset="2"/>
                  </a:rPr>
                  <a:t> matrix C is </a:t>
                </a:r>
                <a:r>
                  <a:rPr lang="en-US" altLang="zh-CN" sz="3600" dirty="0" err="1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  <a:sym typeface="Wingdings" pitchFamily="2" charset="2"/>
                  </a:rPr>
                  <a:t>circulant</a:t>
                </a:r>
                <a:r>
                  <a:rPr lang="en-US" altLang="zh-CN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  <a:sym typeface="Wingdings" pitchFamily="2" charset="2"/>
                  </a:rPr>
                  <a:t> if the rows of C are successive rotational shifts of a single fundamental row c):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  <a:sym typeface="Wingdings" pitchFamily="2" charset="2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  <a:sym typeface="Wingdings" pitchFamily="2" charset="2"/>
                            </a:rPr>
                            <m:t>𝑖</m:t>
                          </m:r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  <a:sym typeface="Wingdings" pitchFamily="2" charset="2"/>
                            </a:rPr>
                            <m:t>,</m:t>
                          </m:r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  <a:sym typeface="Wingdings" pitchFamily="2" charset="2"/>
                            </a:rPr>
                            <m:t>𝑗</m:t>
                          </m:r>
                        </m:e>
                      </m:d>
                      <m:r>
                        <a:rPr lang="en-US" altLang="zh-CN" sz="3600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  <a:sym typeface="Wingdings" pitchFamily="2" charset="2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  <a:sym typeface="Wingdings" pitchFamily="2" charset="2"/>
                        </a:rPr>
                        <m:t>𝑐</m:t>
                      </m:r>
                      <m:r>
                        <a:rPr lang="en-US" altLang="zh-CN" sz="3600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  <a:sym typeface="Wingdings" pitchFamily="2" charset="2"/>
                        </a:rPr>
                        <m:t>[</m:t>
                      </m:r>
                      <m:d>
                        <m:dPr>
                          <m:ctrlP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  <a:sym typeface="Wingdings" pitchFamily="2" charset="2"/>
                            </a:rPr>
                            <m:t>𝑗</m:t>
                          </m:r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  <a:sym typeface="Wingdings" pitchFamily="2" charset="2"/>
                            </a:rPr>
                            <m:t>−</m:t>
                          </m:r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  <a:sym typeface="Wingdings" pitchFamily="2" charset="2"/>
                            </a:rPr>
                            <m:t>𝑖</m:t>
                          </m:r>
                        </m:e>
                      </m:d>
                      <m:r>
                        <a:rPr lang="en-US" altLang="zh-CN" sz="3600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  <a:sym typeface="Wingdings" pitchFamily="2" charset="2"/>
                        </a:rPr>
                        <m:t>%</m:t>
                      </m:r>
                      <m:r>
                        <a:rPr lang="en-US" altLang="zh-CN" sz="3600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  <a:sym typeface="Wingdings" pitchFamily="2" charset="2"/>
                        </a:rPr>
                        <m:t>𝑛</m:t>
                      </m:r>
                      <m:r>
                        <a:rPr lang="en-US" altLang="zh-CN" sz="3600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  <a:sym typeface="Wingdings" pitchFamily="2" charset="2"/>
                        </a:rPr>
                        <m:t>]</m:t>
                      </m:r>
                    </m:oMath>
                  </m:oMathPara>
                </a14:m>
                <a:endParaRPr lang="en-US" altLang="zh-CN" sz="360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  <a:sym typeface="Wingdings" pitchFamily="2" charset="2"/>
                </a:endParaRPr>
              </a:p>
              <a:p>
                <a:endParaRPr lang="zh-CN" altLang="en-US" sz="3600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2000" t="-20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37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目录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872067" y="1916832"/>
                <a:ext cx="7444349" cy="420933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CN" altLang="en-US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细分曲面收敛性和光滑性概要</a:t>
                </a:r>
                <a:r>
                  <a:rPr lang="en-US" altLang="zh-CN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 </a:t>
                </a:r>
              </a:p>
              <a:p>
                <a:endParaRPr lang="en-US" altLang="zh-CN" sz="360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𝐶</m:t>
                        </m:r>
                      </m:e>
                      <m:sup>
                        <m:r>
                          <a:rPr lang="en-US" altLang="zh-CN" sz="3600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连续性的充分条件</a:t>
                </a:r>
                <a:endParaRPr lang="en-US" altLang="zh-CN" sz="360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endParaRPr lang="en-US" altLang="zh-CN" sz="3600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r>
                  <a:rPr lang="zh-CN" altLang="en-US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轮换</a:t>
                </a:r>
                <a:r>
                  <a:rPr lang="zh-CN" altLang="en-US" sz="3600" dirty="0" smtClean="0">
                    <a:solidFill>
                      <a:schemeClr val="bg1"/>
                    </a:solidFill>
                    <a:effectLst/>
                    <a:latin typeface="华文楷体" pitchFamily="2" charset="-122"/>
                    <a:ea typeface="华文楷体" pitchFamily="2" charset="-122"/>
                  </a:rPr>
                  <a:t>矩阵</a:t>
                </a:r>
                <a:endParaRPr lang="en-US" altLang="zh-CN" sz="3600" dirty="0" smtClean="0">
                  <a:solidFill>
                    <a:schemeClr val="bg1"/>
                  </a:solidFill>
                  <a:effectLst/>
                  <a:latin typeface="华文楷体" pitchFamily="2" charset="-122"/>
                  <a:ea typeface="华文楷体" pitchFamily="2" charset="-122"/>
                </a:endParaRPr>
              </a:p>
              <a:p>
                <a:endParaRPr lang="en-US" altLang="zh-CN" sz="3600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r>
                  <a:rPr lang="zh-CN" altLang="en-US" sz="3600" dirty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例子</a:t>
                </a:r>
                <a:r>
                  <a:rPr lang="en-US" altLang="zh-CN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 : Loop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细分光滑性</a:t>
                </a:r>
                <a:endParaRPr lang="en-US" altLang="zh-CN" sz="360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067" y="1916832"/>
                <a:ext cx="7444349" cy="4209331"/>
              </a:xfrm>
              <a:blipFill rotWithShape="1">
                <a:blip r:embed="rId2"/>
                <a:stretch>
                  <a:fillRect l="-1884" t="-30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10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例子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40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C</m:t>
                      </m:r>
                      <m:r>
                        <a:rPr lang="en-US" altLang="zh-CN" sz="40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lang="zh-CN" altLang="en-US" sz="40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4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40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195736" y="5640774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c</a:t>
            </a:r>
            <a:r>
              <a:rPr lang="zh-CN" altLang="en-US" sz="36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的选择不一定是第一行。</a:t>
            </a:r>
            <a:endParaRPr lang="zh-CN" altLang="en-US" sz="36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01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特征值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C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的特征值：函数</a:t>
                </a:r>
                <a:r>
                  <a:rPr lang="en-US" altLang="zh-CN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c(x)(c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的生成多项式</a:t>
                </a:r>
                <a:r>
                  <a:rPr lang="en-US" altLang="zh-CN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)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在点</a:t>
                </a:r>
                <a:r>
                  <a:rPr lang="en-US" altLang="zh-CN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x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处的取值，其中</a:t>
                </a:r>
                <a:r>
                  <a:rPr lang="en-US" altLang="zh-CN" sz="3600" i="1" dirty="0" smtClean="0">
                    <a:solidFill>
                      <a:schemeClr val="bg1"/>
                    </a:solidFill>
                    <a:latin typeface="Californian FB" pitchFamily="18" charset="0"/>
                    <a:ea typeface="华文楷体" pitchFamily="2" charset="-122"/>
                  </a:rPr>
                  <a:t>x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3600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𝑛</m:t>
                        </m:r>
                      </m:sup>
                    </m:sSup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=1</m:t>
                    </m:r>
                  </m:oMath>
                </a14:m>
                <a:r>
                  <a:rPr lang="zh-CN" altLang="en-US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的根。</a:t>
                </a:r>
                <a:endParaRPr lang="en-US" altLang="zh-CN" sz="360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endParaRPr lang="en-US" altLang="zh-CN" sz="3600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3600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𝑛</m:t>
                        </m:r>
                      </m:sup>
                    </m:sSup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=1</m:t>
                    </m:r>
                  </m:oMath>
                </a14:m>
                <a:r>
                  <a:rPr lang="zh-CN" altLang="en-US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的根为：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600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bSupPr>
                      <m:e>
                        <m:r>
                          <a:rPr lang="zh-CN" altLang="en-US" sz="3600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𝑛</m:t>
                        </m:r>
                      </m:sub>
                      <m:sup>
                        <m:r>
                          <a:rPr lang="en-US" altLang="zh-CN" sz="3600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𝑖</m:t>
                        </m:r>
                      </m:sup>
                    </m:sSubSup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= </m:t>
                    </m:r>
                    <m:sSup>
                      <m:sSupPr>
                        <m:ctrlPr>
                          <a:rPr lang="en-US" altLang="zh-CN" sz="3600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zh-CN" sz="36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华文楷体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36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华文楷体" pitchFamily="2" charset="-122"/>
                              </a:rPr>
                              <m:t>2</m:t>
                            </m:r>
                            <m:r>
                              <a:rPr lang="zh-CN" altLang="en-US" sz="36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华文楷体" pitchFamily="2" charset="-122"/>
                              </a:rPr>
                              <m:t>𝜋</m:t>
                            </m:r>
                            <m:r>
                              <a:rPr lang="en-US" altLang="zh-CN" sz="36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华文楷体" pitchFamily="2" charset="-122"/>
                              </a:rPr>
                              <m:t>𝑖</m:t>
                            </m:r>
                          </m:num>
                          <m:den>
                            <m:r>
                              <a:rPr lang="en-US" altLang="zh-CN" sz="36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华文楷体" pitchFamily="2" charset="-122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,</m:t>
                    </m:r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𝑖</m:t>
                    </m:r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=0…</m:t>
                    </m:r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𝑛</m:t>
                    </m:r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−1.</m:t>
                    </m:r>
                  </m:oMath>
                </a14:m>
                <a:endParaRPr lang="zh-CN" altLang="en-US" sz="3600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000" t="-2022" r="-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082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Theorem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3600" dirty="0" smtClean="0">
                    <a:solidFill>
                      <a:schemeClr val="bg1"/>
                    </a:solidFill>
                  </a:rPr>
                  <a:t>An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</a:rPr>
                      <m:t>𝑛</m:t>
                    </m:r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r>
                  <a:rPr lang="en-US" altLang="zh-CN" sz="3600" dirty="0" smtClean="0">
                    <a:solidFill>
                      <a:schemeClr val="bg1"/>
                    </a:solidFill>
                  </a:rPr>
                  <a:t> circulant matrix has n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6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3600" dirty="0" smtClean="0">
                    <a:solidFill>
                      <a:schemeClr val="bg1"/>
                    </a:solidFill>
                  </a:rPr>
                  <a:t> of the form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</a:rPr>
                      <m:t>𝑐</m:t>
                    </m:r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</a:rPr>
                      <m:t>[</m:t>
                    </m:r>
                    <m:sSubSup>
                      <m:sSubSupPr>
                        <m:ctrlPr>
                          <a:rPr lang="en-US" altLang="zh-CN" sz="36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zh-CN" altLang="en-US" sz="36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altLang="zh-CN" sz="36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p>
                    </m:sSubSup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r>
                  <a:rPr lang="en-US" altLang="zh-CN" sz="3600" dirty="0" smtClean="0">
                    <a:solidFill>
                      <a:schemeClr val="bg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&lt;</m:t>
                    </m:r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r>
                  <a:rPr lang="en-US" altLang="zh-CN" sz="3600" dirty="0" smtClean="0">
                    <a:solidFill>
                      <a:schemeClr val="bg1"/>
                    </a:solidFill>
                  </a:rPr>
                  <a:t>. Moreover, their associated 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3600" dirty="0" smtClean="0">
                    <a:solidFill>
                      <a:schemeClr val="bg1"/>
                    </a:solidFill>
                  </a:rPr>
                  <a:t> have the 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36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36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1,</m:t>
                            </m:r>
                            <m:r>
                              <a:rPr lang="en-US" altLang="zh-CN" sz="36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36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36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6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36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36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,…,</m:t>
                            </m:r>
                            <m:sSup>
                              <m:sSupPr>
                                <m:ctrlPr>
                                  <a:rPr lang="en-US" altLang="zh-CN" sz="36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6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36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36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3600" dirty="0" smtClean="0">
                    <a:solidFill>
                      <a:schemeClr val="bg1"/>
                    </a:solidFill>
                  </a:rPr>
                  <a:t>,where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altLang="zh-CN" sz="36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zh-CN" altLang="en-US" sz="36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altLang="zh-CN" sz="36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3600" dirty="0" smtClean="0">
                    <a:solidFill>
                      <a:schemeClr val="bg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&lt;</m:t>
                    </m:r>
                    <m:r>
                      <a:rPr lang="en-US" altLang="zh-CN" sz="3600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r>
                  <a:rPr lang="en-US" altLang="zh-CN" sz="3600" dirty="0" smtClean="0">
                    <a:solidFill>
                      <a:schemeClr val="bg1"/>
                    </a:solidFill>
                  </a:rPr>
                  <a:t>.</a:t>
                </a:r>
                <a:endParaRPr lang="zh-CN" alt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2222" t="-2022" r="-3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791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例子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上面提到的：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chemeClr val="bg1"/>
                        </a:solidFill>
                        <a:latin typeface="Cambria Math"/>
                      </a:rPr>
                      <m:t>C</m:t>
                    </m:r>
                    <m:r>
                      <a:rPr lang="en-US" altLang="zh-CN" sz="1600" b="0" i="0" smtClean="0">
                        <a:solidFill>
                          <a:schemeClr val="bg1"/>
                        </a:solidFill>
                        <a:latin typeface="Cambria Math"/>
                      </a:rPr>
                      <m:t>= </m:t>
                    </m:r>
                    <m:d>
                      <m:dPr>
                        <m:ctrlPr>
                          <a:rPr lang="zh-CN" altLang="en-US" sz="16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6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1600" dirty="0" smtClean="0">
                  <a:solidFill>
                    <a:schemeClr val="bg1"/>
                  </a:solidFill>
                  <a:latin typeface="华文楷体" pitchFamily="2" charset="-122"/>
                </a:endParaRPr>
              </a:p>
              <a:p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直接用</a:t>
                </a:r>
                <a:r>
                  <a:rPr lang="en-US" altLang="zh-CN" dirty="0" err="1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matlab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计算可得特征值为：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0,1,1,3,3,4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。</a:t>
                </a:r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endParaRPr lang="en-US" altLang="zh-CN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生成函数：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2+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,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于是特征值全部是实数。</a:t>
                </a:r>
                <a:endParaRPr lang="zh-CN" altLang="en-US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r="-4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26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块轮换矩阵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将矩阵分块，每一个矩阵块都是轮换矩阵。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𝑚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US" altLang="zh-CN" b="0" dirty="0" smtClean="0">
                    <a:solidFill>
                      <a:schemeClr val="bg1"/>
                    </a:solidFill>
                    <a:ea typeface="Cambria Math"/>
                  </a:rPr>
                  <a:t> block matrix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zh-CN" b="0" dirty="0" smtClean="0">
                    <a:solidFill>
                      <a:schemeClr val="bg1"/>
                    </a:solidFill>
                    <a:ea typeface="Cambria Math"/>
                  </a:rPr>
                  <a:t>whose components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b="0" dirty="0" smtClean="0">
                    <a:solidFill>
                      <a:schemeClr val="bg1"/>
                    </a:solidFill>
                    <a:ea typeface="Cambria Math"/>
                  </a:rPr>
                  <a:t> are themselves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r>
                  <a:rPr lang="en-US" altLang="zh-CN" b="0" dirty="0" smtClean="0">
                    <a:solidFill>
                      <a:schemeClr val="bg1"/>
                    </a:solidFill>
                    <a:ea typeface="Cambria Math"/>
                  </a:rPr>
                  <a:t> </a:t>
                </a:r>
                <a:r>
                  <a:rPr lang="en-US" altLang="zh-CN" b="0" dirty="0" err="1" smtClean="0">
                    <a:solidFill>
                      <a:schemeClr val="bg1"/>
                    </a:solidFill>
                    <a:ea typeface="Cambria Math"/>
                  </a:rPr>
                  <a:t>circulant</a:t>
                </a:r>
                <a:r>
                  <a:rPr lang="en-US" altLang="zh-CN" b="0" dirty="0" smtClean="0">
                    <a:solidFill>
                      <a:schemeClr val="bg1"/>
                    </a:solidFill>
                    <a:ea typeface="Cambria Math"/>
                  </a:rPr>
                  <a:t> matrices.</a:t>
                </a:r>
              </a:p>
              <a:p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构造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𝑚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生成函数矩阵：将每块轮换矩阵的生成多项式作为矩阵的元素。</a:t>
                </a:r>
                <a:endParaRPr lang="zh-CN" altLang="en-US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887" r="-2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01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例子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</a:rPr>
                      <m:t>𝐶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2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>
            <a:stCxn id="3" idx="0"/>
            <a:endCxn id="3" idx="2"/>
          </p:cNvCxnSpPr>
          <p:nvPr/>
        </p:nvCxnSpPr>
        <p:spPr>
          <a:xfrm>
            <a:off x="4572000" y="1600200"/>
            <a:ext cx="0" cy="4525963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1691680" y="3863181"/>
            <a:ext cx="5760640" cy="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3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矩阵的特征值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计算生成多项式矩阵的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m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个特征值，它们都是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x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函数。</a:t>
                </a:r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endParaRPr lang="en-US" altLang="zh-CN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原矩阵的特征值为：对于上述的每个特征值，让它在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x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处取值，其中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x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=1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的根，得到原矩阵的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𝑚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个特征值。</a:t>
                </a:r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887" r="-1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43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矩阵的特征向量</a:t>
            </a:r>
            <a:endParaRPr lang="zh-CN" altLang="en-US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计算生成多项式矩阵的</a:t>
                </a:r>
                <a:r>
                  <a:rPr lang="en-US" altLang="zh-CN" dirty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m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个特征向量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,…,</m:t>
                    </m:r>
                    <m:sSub>
                      <m:sSubPr>
                        <m:ctrlP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𝑚</m:t>
                        </m:r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−1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𝑥</m:t>
                    </m:r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))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，它们都是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x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函数。</a:t>
                </a:r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endParaRPr lang="en-US" altLang="zh-CN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于是原矩阵的特征向量为：</a:t>
                </a:r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dirty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｛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b="0" i="0" dirty="0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𝑥</m:t>
                      </m:r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𝑛</m:t>
                          </m:r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}</m:t>
                      </m:r>
                    </m:oMath>
                  </m:oMathPara>
                </a14:m>
                <a:endParaRPr lang="en-US" altLang="zh-CN" b="0" i="1" dirty="0" smtClean="0">
                  <a:solidFill>
                    <a:schemeClr val="bg1"/>
                  </a:solidFill>
                  <a:latin typeface="Cambria Math"/>
                  <a:ea typeface="华文楷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{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b="0" i="0" dirty="0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𝑥</m:t>
                      </m:r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𝑛</m:t>
                          </m:r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}</m:t>
                      </m:r>
                    </m:oMath>
                  </m:oMathPara>
                </a14:m>
                <a:endParaRPr lang="en-US" altLang="zh-CN" b="0" i="1" dirty="0" smtClean="0">
                  <a:solidFill>
                    <a:schemeClr val="bg1"/>
                  </a:solidFill>
                  <a:latin typeface="Cambria Math"/>
                  <a:ea typeface="华文楷体" pitchFamily="2" charset="-122"/>
                </a:endParaRPr>
              </a:p>
              <a:p>
                <a:pPr marL="0" indent="0" algn="ctr">
                  <a:buNone/>
                </a:pPr>
                <a:r>
                  <a:rPr lang="en-US" altLang="zh-CN" b="0" dirty="0" smtClean="0">
                    <a:solidFill>
                      <a:schemeClr val="bg1"/>
                    </a:solidFill>
                    <a:ea typeface="华文楷体" pitchFamily="2" charset="-122"/>
                  </a:rPr>
                  <a:t>..., ..., ..., ...,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{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𝑚</m:t>
                          </m:r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b="0" i="0" dirty="0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𝑚</m:t>
                          </m:r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𝑥</m:t>
                      </m:r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𝑚</m:t>
                          </m:r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𝑛</m:t>
                          </m:r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0" dirty="0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}</m:t>
                      </m:r>
                    </m:oMath>
                  </m:oMathPara>
                </a14:m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其中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x</a:t>
                </a:r>
                <a:r>
                  <a:rPr lang="en-US" altLang="zh-CN" dirty="0" smtClean="0">
                    <a:solidFill>
                      <a:schemeClr val="bg1"/>
                    </a:solidFill>
                    <a:ea typeface="华文楷体" pitchFamily="2" charset="-122"/>
                  </a:rPr>
                  <a:t> </a:t>
                </a:r>
                <a:r>
                  <a:rPr lang="zh-CN" altLang="en-US" dirty="0" smtClean="0">
                    <a:solidFill>
                      <a:schemeClr val="bg1"/>
                    </a:solidFill>
                    <a:ea typeface="华文楷体" pitchFamily="2" charset="-122"/>
                  </a:rPr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=1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的根。</a:t>
                </a:r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04" t="-2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6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例子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/>
                      </a:rPr>
                      <m:t>𝐶</m:t>
                    </m:r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zh-CN" altLang="en-US" sz="14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2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1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1400" dirty="0">
                  <a:solidFill>
                    <a:schemeClr val="bg1"/>
                  </a:solidFill>
                </a:endParaRPr>
              </a:p>
              <a:p>
                <a:r>
                  <a:rPr lang="zh-CN" altLang="en-US" sz="28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生成多项式矩阵：</a:t>
                </a:r>
                <a:endParaRPr lang="en-US" altLang="zh-CN" sz="280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2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+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𝑥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  <a:ea typeface="华文楷体" pitchFamily="2" charset="-122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  <a:ea typeface="华文楷体" pitchFamily="2" charset="-122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4+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𝑥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  <a:ea typeface="华文楷体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  <a:ea typeface="华文楷体" pitchFamily="2" charset="-122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  <a:ea typeface="华文楷体" pitchFamily="2" charset="-122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2915816" y="1628800"/>
            <a:ext cx="0" cy="2448272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331640" y="2852936"/>
            <a:ext cx="3240360" cy="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45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例子</a:t>
            </a:r>
            <a:endParaRPr lang="zh-CN" altLang="en-US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生成矩阵的特征值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2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+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m:rPr>
                            <m:brk m:alnAt="7"/>
                          </m:r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altLang="zh-CN" i="1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4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+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m:rPr>
                            <m:brk m:alnAt="7"/>
                          </m:r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。</a:t>
                </a:r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endParaRPr lang="en-US" altLang="zh-CN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原始矩阵的特征值：上述特征值在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= 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bSupPr>
                      <m:e>
                        <m:r>
                          <a:rPr lang="zh-CN" altLang="en-US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6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𝑖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𝑖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=0,…,5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处的取值。</a:t>
                </a:r>
                <a:endParaRPr lang="zh-CN" altLang="en-US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85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目录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872067" y="1916832"/>
                <a:ext cx="7444349" cy="420933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sz="3600" dirty="0" smtClean="0">
                    <a:solidFill>
                      <a:srgbClr val="FFFF00"/>
                    </a:solidFill>
                    <a:latin typeface="华文楷体" pitchFamily="2" charset="-122"/>
                    <a:ea typeface="华文楷体" pitchFamily="2" charset="-122"/>
                  </a:rPr>
                  <a:t>细分曲面收敛性和光滑性概要</a:t>
                </a:r>
                <a:r>
                  <a:rPr lang="en-US" altLang="zh-CN" sz="3600" dirty="0" smtClean="0">
                    <a:solidFill>
                      <a:srgbClr val="FFFF00"/>
                    </a:solidFill>
                    <a:latin typeface="华文楷体" pitchFamily="2" charset="-122"/>
                    <a:ea typeface="华文楷体" pitchFamily="2" charset="-122"/>
                  </a:rPr>
                  <a:t> </a:t>
                </a:r>
              </a:p>
              <a:p>
                <a:endParaRPr lang="en-US" altLang="zh-CN" sz="360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i="1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sz="3600" i="1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𝐶</m:t>
                        </m:r>
                      </m:e>
                      <m:sup>
                        <m:r>
                          <a:rPr lang="en-US" altLang="zh-CN" sz="3600" i="1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sz="3600" dirty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连续性的充分条件</a:t>
                </a:r>
                <a:endParaRPr lang="en-US" altLang="zh-CN" sz="3600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endParaRPr lang="en-US" altLang="zh-CN" sz="3600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r>
                  <a:rPr lang="zh-CN" altLang="en-US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轮换</a:t>
                </a:r>
                <a:r>
                  <a:rPr lang="zh-CN" altLang="en-US" sz="3600" dirty="0" smtClean="0">
                    <a:solidFill>
                      <a:schemeClr val="bg1"/>
                    </a:solidFill>
                    <a:effectLst/>
                    <a:latin typeface="华文楷体" pitchFamily="2" charset="-122"/>
                    <a:ea typeface="华文楷体" pitchFamily="2" charset="-122"/>
                  </a:rPr>
                  <a:t>矩阵</a:t>
                </a:r>
                <a:endParaRPr lang="en-US" altLang="zh-CN" sz="3600" dirty="0" smtClean="0">
                  <a:solidFill>
                    <a:schemeClr val="bg1"/>
                  </a:solidFill>
                  <a:effectLst/>
                  <a:latin typeface="华文楷体" pitchFamily="2" charset="-122"/>
                  <a:ea typeface="华文楷体" pitchFamily="2" charset="-122"/>
                </a:endParaRPr>
              </a:p>
              <a:p>
                <a:endParaRPr lang="en-US" altLang="zh-CN" sz="3600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r>
                  <a:rPr lang="zh-CN" altLang="en-US" sz="3600" dirty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例子</a:t>
                </a:r>
                <a:r>
                  <a:rPr lang="en-US" altLang="zh-CN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 : Loop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细分光滑性</a:t>
                </a:r>
                <a:endParaRPr lang="en-US" altLang="zh-CN" sz="360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067" y="1916832"/>
                <a:ext cx="7444349" cy="4209331"/>
              </a:xfrm>
              <a:blipFill rotWithShape="1">
                <a:blip r:embed="rId2"/>
                <a:stretch>
                  <a:fillRect l="-2211" t="-3329" b="-54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246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例子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生成矩阵的特征向量：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华文楷体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华文楷体" pitchFamily="2" charset="-122"/>
                              </a:rPr>
                              <m:t>1,0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𝑇</m:t>
                        </m:r>
                      </m:sup>
                    </m:sSup>
                    <m:r>
                      <a:rPr lang="en-US" altLang="zh-CN" b="0" i="0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华文楷体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b="0" i="0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华文楷体" pitchFamily="2" charset="-122"/>
                              </a:rPr>
                              <m:t>1,2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b="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。</a:t>
                </a:r>
                <a:endParaRPr lang="en-US" altLang="zh-CN" b="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原矩阵的特征向量：</a:t>
                </a:r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｛"/>
                          <m:endChr m:val="｝"/>
                          <m:ctrlPr>
                            <a:rPr lang="zh-CN" altLang="en-US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r>
                            <a:rPr lang="en-US" altLang="zh-CN" b="0" i="0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1</m:t>
                          </m:r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𝑥</m:t>
                          </m:r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 ,</m:t>
                          </m:r>
                          <m:sSup>
                            <m:sSupPr>
                              <m:ctrlP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6</m:t>
                              </m:r>
                            </m:sup>
                          </m:sSup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,0,0,0,0,0,0</m:t>
                          </m:r>
                        </m:e>
                      </m:d>
                    </m:oMath>
                  </m:oMathPara>
                </a14:m>
                <a:endParaRPr lang="en-US" altLang="zh-CN" b="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｛"/>
                          <m:endChr m:val="｝"/>
                          <m:ctrlPr>
                            <a:rPr lang="zh-CN" altLang="en-US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1,</m:t>
                          </m:r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𝑥</m:t>
                          </m:r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6</m:t>
                              </m:r>
                            </m:sup>
                          </m:sSup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,2,2</m:t>
                          </m:r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𝑥</m:t>
                          </m:r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,2</m:t>
                          </m:r>
                          <m:sSup>
                            <m:sSupPr>
                              <m:ctrlP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,2</m:t>
                          </m:r>
                          <m:sSup>
                            <m:sSupPr>
                              <m:ctrlP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,2</m:t>
                          </m:r>
                          <m:sSup>
                            <m:sSupPr>
                              <m:ctrlP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,2</m:t>
                          </m:r>
                          <m:sSup>
                            <m:sSupPr>
                              <m:ctrlP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,2</m:t>
                          </m:r>
                          <m:sSup>
                            <m:sSupPr>
                              <m:ctrlP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b="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= 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bSupPr>
                      <m:e>
                        <m:r>
                          <a:rPr lang="zh-CN" altLang="en-US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6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𝑖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𝑖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=0,1,…,5.</m:t>
                    </m:r>
                  </m:oMath>
                </a14:m>
                <a:endParaRPr lang="en-US" altLang="zh-CN" b="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33" t="-1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9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目录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872067" y="1916832"/>
                <a:ext cx="7444349" cy="420933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细分曲面收敛性和光滑性概要</a:t>
                </a:r>
                <a:r>
                  <a:rPr lang="en-US" altLang="zh-CN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 </a:t>
                </a:r>
              </a:p>
              <a:p>
                <a:endParaRPr lang="en-US" altLang="zh-CN" sz="360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i="1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sz="3600" i="1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𝐶</m:t>
                        </m:r>
                      </m:e>
                      <m:sup>
                        <m:r>
                          <a:rPr lang="en-US" altLang="zh-CN" sz="3600" i="1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sz="3600" dirty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连续性的充分条件</a:t>
                </a:r>
                <a:endParaRPr lang="en-US" altLang="zh-CN" sz="3600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endParaRPr lang="en-US" altLang="zh-CN" sz="3600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r>
                  <a:rPr lang="zh-CN" altLang="en-US" sz="3600" dirty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轮换</a:t>
                </a:r>
                <a:r>
                  <a:rPr lang="zh-CN" altLang="en-US" sz="3600" dirty="0" smtClean="0">
                    <a:solidFill>
                      <a:schemeClr val="bg1"/>
                    </a:solidFill>
                    <a:effectLst/>
                    <a:latin typeface="华文楷体" pitchFamily="2" charset="-122"/>
                    <a:ea typeface="华文楷体" pitchFamily="2" charset="-122"/>
                  </a:rPr>
                  <a:t>矩阵</a:t>
                </a:r>
                <a:endParaRPr lang="en-US" altLang="zh-CN" sz="3600" dirty="0" smtClean="0">
                  <a:solidFill>
                    <a:schemeClr val="bg1"/>
                  </a:solidFill>
                  <a:effectLst/>
                  <a:latin typeface="华文楷体" pitchFamily="2" charset="-122"/>
                  <a:ea typeface="华文楷体" pitchFamily="2" charset="-122"/>
                </a:endParaRPr>
              </a:p>
              <a:p>
                <a:endParaRPr lang="en-US" altLang="zh-CN" sz="3600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r>
                  <a:rPr lang="zh-CN" altLang="en-US" sz="3600" dirty="0">
                    <a:solidFill>
                      <a:srgbClr val="FFFF00"/>
                    </a:solidFill>
                    <a:latin typeface="华文楷体" pitchFamily="2" charset="-122"/>
                    <a:ea typeface="华文楷体" pitchFamily="2" charset="-122"/>
                  </a:rPr>
                  <a:t>例子</a:t>
                </a:r>
                <a:r>
                  <a:rPr lang="en-US" altLang="zh-CN" sz="3600" dirty="0" smtClean="0">
                    <a:solidFill>
                      <a:srgbClr val="FFFF00"/>
                    </a:solidFill>
                    <a:latin typeface="华文楷体" pitchFamily="2" charset="-122"/>
                    <a:ea typeface="华文楷体" pitchFamily="2" charset="-122"/>
                  </a:rPr>
                  <a:t> : Loop</a:t>
                </a:r>
                <a:r>
                  <a:rPr lang="zh-CN" altLang="en-US" sz="3600" dirty="0" smtClean="0">
                    <a:solidFill>
                      <a:srgbClr val="FFFF00"/>
                    </a:solidFill>
                    <a:latin typeface="华文楷体" pitchFamily="2" charset="-122"/>
                    <a:ea typeface="华文楷体" pitchFamily="2" charset="-122"/>
                  </a:rPr>
                  <a:t>细分光滑性</a:t>
                </a:r>
                <a:endParaRPr lang="en-US" altLang="zh-CN" sz="3600" dirty="0" smtClean="0">
                  <a:solidFill>
                    <a:srgbClr val="FFFF00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067" y="1916832"/>
                <a:ext cx="7444349" cy="4209331"/>
              </a:xfrm>
              <a:blipFill rotWithShape="1">
                <a:blip r:embed="rId2"/>
                <a:stretch>
                  <a:fillRect l="-2211" t="-3329" b="-54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24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Loop</a:t>
            </a:r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细分回顾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2067" y="1988840"/>
            <a:ext cx="7408333" cy="413732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初始控制网格</a:t>
            </a:r>
            <a:r>
              <a:rPr lang="zh-CN" altLang="en-US" sz="32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：</a:t>
            </a:r>
            <a:r>
              <a:rPr lang="zh-CN" altLang="en-US" sz="3200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三角形</a:t>
            </a:r>
            <a:r>
              <a:rPr lang="zh-CN" altLang="en-US" sz="32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网格。</a:t>
            </a:r>
            <a:endParaRPr lang="en-US" altLang="zh-CN" sz="3200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3200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拓扑</a:t>
            </a:r>
            <a:r>
              <a:rPr lang="zh-CN" altLang="en-US" sz="32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分裂：</a:t>
            </a:r>
            <a:r>
              <a:rPr lang="en-US" altLang="zh-CN" sz="32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1-4</a:t>
            </a:r>
            <a:r>
              <a:rPr lang="zh-CN" altLang="en-US" sz="32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三角形分裂。</a:t>
            </a:r>
            <a:endParaRPr lang="en-US" altLang="zh-CN" sz="3200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 lvl="1">
              <a:buFont typeface="Wingdings" pitchFamily="2" charset="2"/>
              <a:buChar char="Ø"/>
            </a:pPr>
            <a:r>
              <a:rPr lang="zh-CN" altLang="en-US" sz="28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每条边计算生成一个新的</a:t>
            </a:r>
            <a:r>
              <a:rPr lang="en-US" altLang="zh-CN" sz="28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E-</a:t>
            </a:r>
            <a:r>
              <a:rPr lang="zh-CN" altLang="en-US" sz="28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顶点，每个顶点计算新的位置。</a:t>
            </a:r>
            <a:endParaRPr lang="en-US" altLang="zh-CN" sz="2800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 lvl="1">
              <a:buFont typeface="Wingdings" pitchFamily="2" charset="2"/>
              <a:buChar char="Ø"/>
            </a:pPr>
            <a:endParaRPr lang="en-US" altLang="zh-CN" sz="3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 lvl="1">
              <a:buFont typeface="Wingdings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连接新的顶点和所有相邻边上的新的边节点</a:t>
            </a:r>
            <a:r>
              <a:rPr lang="zh-CN" altLang="en-US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，</a:t>
            </a:r>
            <a:r>
              <a:rPr lang="zh-CN" altLang="en-US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连接新边点和所有相邻边的上的新的边节点。</a:t>
            </a:r>
            <a:endParaRPr lang="zh-CN" altLang="en-US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19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Loop</a:t>
            </a:r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细分回顾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872067" y="1772816"/>
                <a:ext cx="7408333" cy="435334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32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几何平均：</a:t>
                </a:r>
                <a:endParaRPr lang="en-US" altLang="zh-CN" sz="320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zh-CN" sz="28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E-</a:t>
                </a:r>
                <a:r>
                  <a:rPr lang="zh-CN" altLang="en-US" sz="28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顶点：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8</m:t>
                        </m:r>
                      </m:den>
                    </m:f>
                    <m:d>
                      <m:dPr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8</m:t>
                        </m:r>
                      </m:den>
                    </m:f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altLang="zh-CN" sz="280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lvl="1">
                  <a:buFont typeface="Wingdings" pitchFamily="2" charset="2"/>
                  <a:buChar char="Ø"/>
                </a:pPr>
                <a:endParaRPr lang="en-US" altLang="zh-CN" sz="280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zh-CN" sz="28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V-</a:t>
                </a:r>
                <a:r>
                  <a:rPr lang="zh-CN" altLang="en-US" sz="28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顶点：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𝑉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zh-CN" altLang="en-US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</m:oMath>
                </a14:m>
                <a:endParaRPr lang="en-US" altLang="zh-CN" sz="2800" b="0" i="1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30194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[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8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den>
                          </m:f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𝑐𝑜𝑠</m:t>
                          </m:r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zh-CN" alt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],</m:t>
                      </m:r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≥3</m:t>
                      </m:r>
                    </m:oMath>
                  </m:oMathPara>
                </a14:m>
                <a:endParaRPr lang="en-US" altLang="zh-CN" sz="280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lvl="1">
                  <a:buFont typeface="Wingdings" pitchFamily="2" charset="2"/>
                  <a:buChar char="Ø"/>
                </a:pPr>
                <a:endParaRPr lang="en-US" altLang="zh-CN" sz="280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lvl="1">
                  <a:buFont typeface="Wingdings" pitchFamily="2" charset="2"/>
                  <a:buChar char="Ø"/>
                </a:pPr>
                <a:r>
                  <a:rPr lang="zh-CN" altLang="en-US" sz="28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边界顶点和边：和</a:t>
                </a:r>
                <a:r>
                  <a:rPr lang="en-US" altLang="zh-CN" sz="28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Catmull-Clark</a:t>
                </a:r>
                <a:r>
                  <a:rPr lang="zh-CN" altLang="en-US" sz="28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处理一致</a:t>
                </a:r>
                <a:endParaRPr lang="zh-CN" altLang="en-US" sz="2800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067" y="1772816"/>
                <a:ext cx="7408333" cy="4353347"/>
              </a:xfrm>
              <a:blipFill rotWithShape="1">
                <a:blip r:embed="rId3"/>
                <a:stretch>
                  <a:fillRect l="-1811" t="-1961" b="-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59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Loop</a:t>
            </a:r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细分回顾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72067" y="1772816"/>
            <a:ext cx="7408333" cy="4353347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Mask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92896"/>
            <a:ext cx="7088943" cy="3744416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5004048" y="2060848"/>
            <a:ext cx="648072" cy="7920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20907" y="192612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关键</a:t>
            </a:r>
            <a:endParaRPr lang="zh-CN" altLang="en-US" b="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22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光滑性分析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建立</a:t>
            </a:r>
            <a:r>
              <a:rPr lang="en-US" altLang="zh-CN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Loop</a:t>
            </a:r>
            <a:r>
              <a:rPr lang="zh-CN" altLang="en-US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细分的局部细分矩阵，进行特征分析。</a:t>
            </a:r>
            <a:endParaRPr lang="en-US" altLang="zh-CN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考虑一种特殊情况：整个网格就一个奇异点，它的度为</a:t>
            </a:r>
            <a:r>
              <a:rPr lang="en-US" altLang="zh-CN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4.</a:t>
            </a:r>
            <a:endParaRPr lang="zh-CN" altLang="en-US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878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特殊情况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4" name="Picture 2" descr="M:\subdivision-lectures\Screenshot - 2011_11_14 , 23_19_2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12776"/>
            <a:ext cx="6624736" cy="508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1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40336" y="3575772"/>
            <a:ext cx="352839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240536" y="2135612"/>
            <a:ext cx="0" cy="287193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240536" y="2135612"/>
            <a:ext cx="1728192" cy="14401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40336" y="3575772"/>
            <a:ext cx="1800200" cy="14317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224356" y="3575772"/>
            <a:ext cx="1744372" cy="14317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98966" y="2143996"/>
            <a:ext cx="1744372" cy="14317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1340436" y="2859884"/>
            <a:ext cx="30756" cy="14317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3065786" y="2855692"/>
            <a:ext cx="30756" cy="14317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 flipV="1">
            <a:off x="1401948" y="2855692"/>
            <a:ext cx="1663838" cy="419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 flipV="1">
            <a:off x="1376440" y="4283276"/>
            <a:ext cx="1663838" cy="419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图: 联系 26"/>
          <p:cNvSpPr/>
          <p:nvPr/>
        </p:nvSpPr>
        <p:spPr>
          <a:xfrm>
            <a:off x="1293948" y="2801692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联系 27"/>
          <p:cNvSpPr/>
          <p:nvPr/>
        </p:nvSpPr>
        <p:spPr>
          <a:xfrm>
            <a:off x="2208348" y="2089996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联系 28"/>
          <p:cNvSpPr/>
          <p:nvPr/>
        </p:nvSpPr>
        <p:spPr>
          <a:xfrm>
            <a:off x="3032786" y="2825708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联系 29"/>
          <p:cNvSpPr/>
          <p:nvPr/>
        </p:nvSpPr>
        <p:spPr>
          <a:xfrm>
            <a:off x="3914728" y="3521772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联系 30"/>
          <p:cNvSpPr/>
          <p:nvPr/>
        </p:nvSpPr>
        <p:spPr>
          <a:xfrm>
            <a:off x="417604" y="3533708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联系 31"/>
          <p:cNvSpPr/>
          <p:nvPr/>
        </p:nvSpPr>
        <p:spPr>
          <a:xfrm>
            <a:off x="2189338" y="4908324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联系 32"/>
          <p:cNvSpPr/>
          <p:nvPr/>
        </p:nvSpPr>
        <p:spPr>
          <a:xfrm>
            <a:off x="2996632" y="4192436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流程图: 联系 33"/>
          <p:cNvSpPr/>
          <p:nvPr/>
        </p:nvSpPr>
        <p:spPr>
          <a:xfrm>
            <a:off x="2177336" y="3533708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流程图: 联系 34"/>
          <p:cNvSpPr/>
          <p:nvPr/>
        </p:nvSpPr>
        <p:spPr>
          <a:xfrm>
            <a:off x="1247814" y="4216452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1405804" y="2857788"/>
            <a:ext cx="856544" cy="7167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2254867" y="3629772"/>
            <a:ext cx="795765" cy="6364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 flipV="1">
            <a:off x="2264916" y="2873740"/>
            <a:ext cx="831626" cy="65996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 flipV="1">
            <a:off x="1401948" y="3629772"/>
            <a:ext cx="806411" cy="6406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流程图: 联系 48"/>
          <p:cNvSpPr/>
          <p:nvPr/>
        </p:nvSpPr>
        <p:spPr>
          <a:xfrm>
            <a:off x="2996632" y="3521772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流程图: 联系 49"/>
          <p:cNvSpPr/>
          <p:nvPr/>
        </p:nvSpPr>
        <p:spPr>
          <a:xfrm>
            <a:off x="2156916" y="2805884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流程图: 联系 50"/>
          <p:cNvSpPr/>
          <p:nvPr/>
        </p:nvSpPr>
        <p:spPr>
          <a:xfrm>
            <a:off x="1321020" y="3533708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/>
          <p:cNvCxnSpPr/>
          <p:nvPr/>
        </p:nvCxnSpPr>
        <p:spPr>
          <a:xfrm>
            <a:off x="5206242" y="3498748"/>
            <a:ext cx="352839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7006442" y="2058588"/>
            <a:ext cx="0" cy="287193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7006442" y="2058588"/>
            <a:ext cx="1728192" cy="14401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5206242" y="3498748"/>
            <a:ext cx="1800200" cy="14317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6990262" y="3498748"/>
            <a:ext cx="1744372" cy="14317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264872" y="2066972"/>
            <a:ext cx="1744372" cy="14317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106342" y="2782860"/>
            <a:ext cx="30756" cy="14317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7831692" y="2778668"/>
            <a:ext cx="30756" cy="14317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 flipV="1">
            <a:off x="6167854" y="2778668"/>
            <a:ext cx="1663838" cy="419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 flipV="1">
            <a:off x="6142346" y="4206252"/>
            <a:ext cx="1663838" cy="419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流程图: 联系 61"/>
          <p:cNvSpPr/>
          <p:nvPr/>
        </p:nvSpPr>
        <p:spPr>
          <a:xfrm>
            <a:off x="6059854" y="2724668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流程图: 联系 62"/>
          <p:cNvSpPr/>
          <p:nvPr/>
        </p:nvSpPr>
        <p:spPr>
          <a:xfrm>
            <a:off x="6974254" y="2012972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流程图: 联系 63"/>
          <p:cNvSpPr/>
          <p:nvPr/>
        </p:nvSpPr>
        <p:spPr>
          <a:xfrm>
            <a:off x="7821168" y="2711676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流程图: 联系 64"/>
          <p:cNvSpPr/>
          <p:nvPr/>
        </p:nvSpPr>
        <p:spPr>
          <a:xfrm>
            <a:off x="8680634" y="3444748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流程图: 联系 65"/>
          <p:cNvSpPr/>
          <p:nvPr/>
        </p:nvSpPr>
        <p:spPr>
          <a:xfrm>
            <a:off x="5183510" y="3456684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流程图: 联系 66"/>
          <p:cNvSpPr/>
          <p:nvPr/>
        </p:nvSpPr>
        <p:spPr>
          <a:xfrm>
            <a:off x="6955244" y="4831300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流程图: 联系 67"/>
          <p:cNvSpPr/>
          <p:nvPr/>
        </p:nvSpPr>
        <p:spPr>
          <a:xfrm>
            <a:off x="7821168" y="4187852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流程图: 联系 68"/>
          <p:cNvSpPr/>
          <p:nvPr/>
        </p:nvSpPr>
        <p:spPr>
          <a:xfrm>
            <a:off x="6943242" y="3456684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流程图: 联系 69"/>
          <p:cNvSpPr/>
          <p:nvPr/>
        </p:nvSpPr>
        <p:spPr>
          <a:xfrm>
            <a:off x="6092976" y="4187852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 flipH="1">
            <a:off x="6171710" y="2780764"/>
            <a:ext cx="856544" cy="7167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H="1">
            <a:off x="7020773" y="3552748"/>
            <a:ext cx="795765" cy="6364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H="1" flipV="1">
            <a:off x="7030822" y="2796716"/>
            <a:ext cx="831626" cy="65996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flipH="1" flipV="1">
            <a:off x="6167854" y="3552748"/>
            <a:ext cx="806411" cy="6406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图: 联系 74"/>
          <p:cNvSpPr/>
          <p:nvPr/>
        </p:nvSpPr>
        <p:spPr>
          <a:xfrm>
            <a:off x="7762538" y="3444748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流程图: 联系 75"/>
          <p:cNvSpPr/>
          <p:nvPr/>
        </p:nvSpPr>
        <p:spPr>
          <a:xfrm>
            <a:off x="6957072" y="2728860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流程图: 联系 76"/>
          <p:cNvSpPr/>
          <p:nvPr/>
        </p:nvSpPr>
        <p:spPr>
          <a:xfrm>
            <a:off x="6086926" y="3456684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/>
          <p:cNvCxnSpPr/>
          <p:nvPr/>
        </p:nvCxnSpPr>
        <p:spPr>
          <a:xfrm>
            <a:off x="6599982" y="3126700"/>
            <a:ext cx="0" cy="74429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7418655" y="3126700"/>
            <a:ext cx="0" cy="74429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6599982" y="3139152"/>
            <a:ext cx="8466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6618761" y="3830716"/>
            <a:ext cx="79989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H="1">
            <a:off x="6618761" y="3139152"/>
            <a:ext cx="358061" cy="30559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7030822" y="3505478"/>
            <a:ext cx="358061" cy="30559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7030822" y="3203724"/>
            <a:ext cx="415813" cy="3017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6618761" y="3552748"/>
            <a:ext cx="390483" cy="27796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流程图: 联系 99"/>
          <p:cNvSpPr/>
          <p:nvPr/>
        </p:nvSpPr>
        <p:spPr>
          <a:xfrm>
            <a:off x="6970438" y="3110488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流程图: 联系 100"/>
          <p:cNvSpPr/>
          <p:nvPr/>
        </p:nvSpPr>
        <p:spPr>
          <a:xfrm>
            <a:off x="6955244" y="3765088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流程图: 联系 101"/>
          <p:cNvSpPr/>
          <p:nvPr/>
        </p:nvSpPr>
        <p:spPr>
          <a:xfrm>
            <a:off x="7338635" y="3456684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流程图: 联系 102"/>
          <p:cNvSpPr/>
          <p:nvPr/>
        </p:nvSpPr>
        <p:spPr>
          <a:xfrm>
            <a:off x="7353104" y="3791796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流程图: 联系 103"/>
          <p:cNvSpPr/>
          <p:nvPr/>
        </p:nvSpPr>
        <p:spPr>
          <a:xfrm>
            <a:off x="6561016" y="3811074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流程图: 联系 104"/>
          <p:cNvSpPr/>
          <p:nvPr/>
        </p:nvSpPr>
        <p:spPr>
          <a:xfrm>
            <a:off x="7388883" y="3053000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流程图: 联系 105"/>
          <p:cNvSpPr/>
          <p:nvPr/>
        </p:nvSpPr>
        <p:spPr>
          <a:xfrm>
            <a:off x="6571059" y="3071716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流程图: 联系 106"/>
          <p:cNvSpPr/>
          <p:nvPr/>
        </p:nvSpPr>
        <p:spPr>
          <a:xfrm>
            <a:off x="6545982" y="3413772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流程图: 联系 107"/>
          <p:cNvSpPr/>
          <p:nvPr/>
        </p:nvSpPr>
        <p:spPr>
          <a:xfrm>
            <a:off x="6955244" y="4115844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" name="直接箭头连接符 109"/>
          <p:cNvCxnSpPr/>
          <p:nvPr/>
        </p:nvCxnSpPr>
        <p:spPr>
          <a:xfrm>
            <a:off x="3720880" y="2567659"/>
            <a:ext cx="1574822" cy="1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991140" y="5591996"/>
            <a:ext cx="392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局部拓扑结构不变</a:t>
            </a:r>
            <a:endParaRPr lang="zh-CN" altLang="en-US" sz="36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17" name="流程图: 联系 116"/>
          <p:cNvSpPr/>
          <p:nvPr/>
        </p:nvSpPr>
        <p:spPr>
          <a:xfrm>
            <a:off x="2204544" y="4266260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一次细分的效果</a:t>
            </a:r>
            <a:endParaRPr lang="zh-CN" altLang="en-US" sz="6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83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2576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局部细分矩阵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68760"/>
            <a:ext cx="7056784" cy="5498231"/>
          </a:xfrm>
        </p:spPr>
      </p:pic>
      <p:cxnSp>
        <p:nvCxnSpPr>
          <p:cNvPr id="10" name="直接连接符 9"/>
          <p:cNvCxnSpPr>
            <a:stCxn id="8" idx="0"/>
            <a:endCxn id="8" idx="2"/>
          </p:cNvCxnSpPr>
          <p:nvPr/>
        </p:nvCxnSpPr>
        <p:spPr>
          <a:xfrm>
            <a:off x="4716016" y="1268760"/>
            <a:ext cx="0" cy="5498231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300192" y="1268760"/>
            <a:ext cx="0" cy="5498231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771800" y="1268760"/>
            <a:ext cx="0" cy="5498231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1995344" y="3356992"/>
            <a:ext cx="5832648" cy="72008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2013248" y="1772816"/>
            <a:ext cx="5832648" cy="72008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972856" y="4941168"/>
            <a:ext cx="5832648" cy="72008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79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对于中心点，我们没有显示的指定细分策略。用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1-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bg1"/>
                        </a:solidFill>
                        <a:latin typeface="Cambria Math"/>
                      </a:rPr>
                      <m:t>𝜔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</a:rPr>
                      <m:t>𝑛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来表达相应的线性权重。</a:t>
                </a:r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endParaRPr lang="en-US" altLang="zh-CN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为什么这么做呢？在保证奇异点处是光滑的前提下，得到对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bg1"/>
                        </a:solidFill>
                        <a:latin typeface="Cambria Math"/>
                      </a:rPr>
                      <m:t>𝜔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</a:rPr>
                      <m:t>𝑛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的限制。然后具体分析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Loop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细分是否满足限制。</a:t>
                </a:r>
                <a:endParaRPr lang="zh-CN" altLang="en-US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38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正则</a:t>
            </a:r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网格点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收敛性和光滑性分析的方式和曲线的方式相似。</a:t>
            </a:r>
            <a:endParaRPr lang="en-US" altLang="zh-CN" sz="3600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en-US" altLang="zh-CN" sz="3600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细分的特点：在细分的过程中，新插入的点全部是正则的点，奇异点个数在细分过程中不变。（由拓扑分裂规则决定）</a:t>
            </a:r>
            <a:endParaRPr lang="en-US" altLang="zh-CN" sz="3600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en-US" altLang="zh-CN" sz="36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综上，我们只关心奇异点处的极限行为。</a:t>
            </a:r>
            <a:endParaRPr lang="en-US" altLang="zh-CN" sz="3600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42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矩阵分析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上述矩阵可以直接进行数值分析。但是规模变大后呢？</a:t>
            </a:r>
            <a:endParaRPr lang="en-US" altLang="zh-CN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去掉原矩阵最上面一行和最左边一行，这样得到的就是一个标准的分块轮换矩阵。</a:t>
            </a:r>
            <a:endParaRPr lang="zh-CN" altLang="en-US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09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生成多项式矩阵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</a:rPr>
                      <m:t>𝐶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</a:rPr>
                      <m:t>= </m:t>
                    </m:r>
                    <m:d>
                      <m:d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box>
                                <m:boxPr>
                                  <m:ctrlPr>
                                    <a:rPr lang="en-US" altLang="zh-CN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altLang="zh-CN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8</m:t>
                                      </m:r>
                                    </m:den>
                                  </m:f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box>
                                    <m:boxPr>
                                      <m:ctrlP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/>
                                            </a:rPr>
                                            <m:t>8</m:t>
                                          </m:r>
                                        </m:den>
                                      </m:f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box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box>
                                    <m:boxPr>
                                      <m:ctrlP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/>
                                            </a:rPr>
                                            <m:t>8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box>
                                </m:e>
                              </m:box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box>
                                <m:boxPr>
                                  <m:ctrlPr>
                                    <a:rPr lang="en-US" altLang="zh-CN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altLang="zh-CN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e>
                              <m:box>
                                <m:boxPr>
                                  <m:ctrlPr>
                                    <a:rPr lang="en-US" altLang="zh-CN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altLang="zh-CN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box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16</m:t>
                                      </m:r>
                                    </m:den>
                                  </m:f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box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16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box>
                            </m:e>
                            <m:e>
                              <m:box>
                                <m:boxPr>
                                  <m:ctrlPr>
                                    <a:rPr lang="en-US" altLang="zh-CN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altLang="zh-CN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16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altLang="zh-CN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altLang="zh-CN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16</m:t>
                                      </m:r>
                                    </m:den>
                                  </m:f>
                                </m:e>
                              </m:box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box>
                                <m:boxPr>
                                  <m:ctrlPr>
                                    <a:rPr lang="en-US" altLang="zh-CN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altLang="zh-CN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16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这个矩阵的特征值：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{</m:t>
                    </m:r>
                    <m:f>
                      <m:f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  <m:t>8</m:t>
                        </m:r>
                      </m:den>
                    </m:f>
                    <m:r>
                      <m:rPr>
                        <m:brk m:alnAt="7"/>
                      </m:rPr>
                      <a:rPr lang="en-US" altLang="zh-CN" i="1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box>
                      <m:box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8</m:t>
                            </m:r>
                          </m:den>
                        </m:f>
                        <m:r>
                          <m:rPr>
                            <m:brk m:alnAt="7"/>
                          </m:rP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𝑥</m:t>
                        </m:r>
                      </m:e>
                    </m:box>
                    <m:r>
                      <m:rPr>
                        <m:brk m:alnAt="7"/>
                      </m:rPr>
                      <a:rPr lang="en-US" altLang="zh-CN" i="1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box>
                      <m:box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8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m:rPr>
                                <m:brk m:alnAt="7"/>
                              </m:r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e>
                    </m:box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,</m:t>
                    </m:r>
                    <m:box>
                      <m:box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华文楷体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华文楷体" pitchFamily="2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华文楷体" pitchFamily="2" charset="-122"/>
                              </a:rPr>
                              <m:t>8</m:t>
                            </m:r>
                          </m:den>
                        </m:f>
                      </m:e>
                    </m:box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,</m:t>
                    </m:r>
                    <m:box>
                      <m:box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华文楷体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华文楷体" pitchFamily="2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华文楷体" pitchFamily="2" charset="-122"/>
                              </a:rPr>
                              <m:t>16</m:t>
                            </m:r>
                          </m:den>
                        </m:f>
                      </m:e>
                    </m:box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}</m:t>
                    </m:r>
                  </m:oMath>
                </a14:m>
                <a:endParaRPr lang="zh-CN" altLang="en-US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567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特征值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zh-CN" altLang="en-US" sz="3600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去掉首行和首列后的矩阵的特征值：</a:t>
                </a:r>
                <a:endParaRPr lang="en-US" altLang="zh-CN" sz="360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altLang="zh-CN" sz="36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sz="36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6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altLang="zh-CN" sz="36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box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altLang="zh-CN" sz="36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box>
                                <m:boxPr>
                                  <m:ctrlPr>
                                    <a:rPr lang="en-US" altLang="zh-CN" sz="36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  <a:ea typeface="华文楷体" pitchFamily="2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  <a:ea typeface="华文楷体" pitchFamily="2" charset="-122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zh-CN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  <a:ea typeface="华文楷体" pitchFamily="2" charset="-122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box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altLang="zh-CN" sz="36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sz="36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6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zh-CN" sz="36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box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altLang="zh-CN" sz="36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sz="36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6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36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box>
                        </m:e>
                      </m:d>
                    </m:oMath>
                  </m:oMathPara>
                </a14:m>
                <a:endParaRPr lang="en-US" altLang="zh-CN" sz="3600" b="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altLang="zh-CN" sz="3600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sz="3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36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box>
                          <m:r>
                            <a:rPr lang="en-US" altLang="zh-CN" sz="3600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altLang="zh-CN" sz="3600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sz="3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36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box>
                          <m:r>
                            <a:rPr lang="en-US" altLang="zh-CN" sz="3600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altLang="zh-CN" sz="3600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sz="3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36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box>
                          <m:r>
                            <a:rPr lang="en-US" altLang="zh-CN" sz="3600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altLang="zh-CN" sz="3600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sz="3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36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box>
                        </m:e>
                      </m:d>
                    </m:oMath>
                  </m:oMathPara>
                </a14:m>
                <a:endParaRPr lang="en-US" altLang="zh-CN" sz="3600" b="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{</m:t>
                      </m:r>
                      <m:box>
                        <m:boxPr>
                          <m:ctrlP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360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36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36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16</m:t>
                              </m:r>
                            </m:den>
                          </m:f>
                        </m:e>
                      </m:box>
                      <m:r>
                        <a:rPr lang="en-US" altLang="zh-CN" sz="3600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,</m:t>
                      </m:r>
                      <m:box>
                        <m:boxPr>
                          <m:ctrlP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360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36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36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16</m:t>
                              </m:r>
                            </m:den>
                          </m:f>
                        </m:e>
                      </m:box>
                      <m:r>
                        <a:rPr lang="en-US" altLang="zh-CN" sz="3600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,</m:t>
                      </m:r>
                      <m:box>
                        <m:boxPr>
                          <m:ctrlP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360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36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36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16</m:t>
                              </m:r>
                            </m:den>
                          </m:f>
                        </m:e>
                      </m:box>
                      <m:r>
                        <a:rPr lang="en-US" altLang="zh-CN" sz="3600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,</m:t>
                      </m:r>
                      <m:box>
                        <m:boxPr>
                          <m:ctrlP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360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36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36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16</m:t>
                              </m:r>
                            </m:den>
                          </m:f>
                        </m:e>
                      </m:box>
                      <m:r>
                        <a:rPr lang="en-US" altLang="zh-CN" sz="3600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}</m:t>
                      </m:r>
                    </m:oMath>
                  </m:oMathPara>
                </a14:m>
                <a:endParaRPr lang="zh-CN" altLang="en-US" sz="3600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2000" t="-20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30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特征向量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特征向量：</a:t>
                </a:r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1,</m:t>
                          </m:r>
                          <m:box>
                            <m:box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3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1+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box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1+13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  <a:ea typeface="华文楷体" pitchFamily="2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  <a:ea typeface="华文楷体" pitchFamily="2" charset="-122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  <a:ea typeface="华文楷体" pitchFamily="2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2+5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+2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  <a:ea typeface="华文楷体" pitchFamily="2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  <a:ea typeface="华文楷体" pitchFamily="2" charset="-122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  <a:ea typeface="华文楷体" pitchFamily="2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box>
                        </m:e>
                      </m:d>
                    </m:oMath>
                  </m:oMathPara>
                </a14:m>
                <a:endParaRPr lang="en-US" altLang="zh-CN" b="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0,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𝑥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,1+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b="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0,0,1</m:t>
                          </m:r>
                        </m:e>
                      </m:d>
                    </m:oMath>
                  </m:oMathPara>
                </a14:m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说明：当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𝑒</m:t>
                        </m:r>
                      </m:e>
                      <m:sup>
                        <m:box>
                          <m:box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华文楷体" pitchFamily="2" charset="-122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2</m:t>
                                </m:r>
                                <m:r>
                                  <a:rPr lang="zh-CN" altLang="en-US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𝜋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𝑛</m:t>
                                </m:r>
                              </m:den>
                            </m:f>
                          </m:e>
                        </m:box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,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𝑖</m:t>
                    </m:r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=1,…,</m:t>
                    </m:r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𝑛</m:t>
                    </m:r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−1,</m:t>
                    </m:r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𝑛</m:t>
                    </m:r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=4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时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1,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华文楷体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华文楷体" pitchFamily="2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华文楷体" pitchFamily="2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华文楷体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华文楷体" pitchFamily="2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华文楷体" pitchFamily="2" charset="-122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,…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中的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1+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3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=0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。</a:t>
                </a:r>
                <a:endParaRPr lang="zh-CN" altLang="en-US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585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原矩阵的特征向量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构造新的向量：前面</a:t>
                </a:r>
                <a:r>
                  <a:rPr lang="zh-CN" altLang="en-US" dirty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预置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一</a:t>
                </a:r>
                <a:r>
                  <a:rPr lang="zh-CN" altLang="en-US" dirty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个</a:t>
                </a:r>
                <a:r>
                  <a:rPr lang="en-US" altLang="zh-CN" dirty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0</a:t>
                </a:r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0,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1,</m:t>
                          </m:r>
                          <m:box>
                            <m:box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3</m:t>
                                  </m:r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1+</m:t>
                                  </m:r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box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1+13</m:t>
                                  </m:r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  <a:ea typeface="华文楷体" pitchFamily="2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  <a:ea typeface="华文楷体" pitchFamily="2" charset="-122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  <a:ea typeface="华文楷体" pitchFamily="2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2+5</m:t>
                                  </m:r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+2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  <a:ea typeface="华文楷体" pitchFamily="2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  <a:ea typeface="华文楷体" pitchFamily="2" charset="-122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  <a:ea typeface="华文楷体" pitchFamily="2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box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0,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0,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,1+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0,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0,0,1</m:t>
                          </m:r>
                        </m:e>
                      </m:d>
                    </m:oMath>
                  </m:oMathPara>
                </a14:m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对于其中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𝑒</m:t>
                        </m:r>
                      </m:e>
                      <m:sup>
                        <m:box>
                          <m:box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华文楷体" pitchFamily="2" charset="-122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2</m:t>
                                </m:r>
                                <m:r>
                                  <a:rPr lang="zh-CN" altLang="en-US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𝜋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𝑛</m:t>
                                </m:r>
                              </m:den>
                            </m:f>
                          </m:e>
                        </m:box>
                      </m:sup>
                    </m:sSup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𝑖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=1,…,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𝑛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−1,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𝑛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=4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的那些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3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𝑛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−3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个特征向量也是原矩阵的特征向量，与之对应的特征值也是原矩阵的特征值。</a:t>
                </a:r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endParaRPr lang="zh-CN" altLang="en-US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481" t="-1752" r="-1037" b="-22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279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特征值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  <m:t>8</m:t>
                        </m:r>
                      </m:den>
                    </m:f>
                    <m:r>
                      <m:rPr>
                        <m:brk m:alnAt="7"/>
                      </m:rPr>
                      <a:rPr lang="en-US" altLang="zh-CN" i="1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box>
                      <m:box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8</m:t>
                            </m:r>
                          </m:den>
                        </m:f>
                        <m:r>
                          <m:rPr>
                            <m:brk m:alnAt="7"/>
                          </m:rP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𝑥</m:t>
                        </m:r>
                      </m:e>
                    </m:box>
                    <m:r>
                      <m:rPr>
                        <m:brk m:alnAt="7"/>
                      </m:rPr>
                      <a:rPr lang="en-US" altLang="zh-CN" i="1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box>
                      <m:box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8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m:rPr>
                                <m:brk m:alnAt="7"/>
                              </m:r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e>
                    </m:box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𝑥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𝑒</m:t>
                        </m:r>
                      </m:e>
                      <m:sup>
                        <m:box>
                          <m:box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  <a:ea typeface="华文楷体" pitchFamily="2" charset="-122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2</m:t>
                                </m:r>
                                <m:r>
                                  <a:rPr lang="zh-CN" alt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𝜋</m:t>
                                </m:r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华文楷体" pitchFamily="2" charset="-122"/>
                                  </a:rPr>
                                  <m:t>𝑛</m:t>
                                </m:r>
                              </m:den>
                            </m:f>
                          </m:e>
                        </m:box>
                      </m:sup>
                    </m:sSup>
                    <m:r>
                      <a:rPr lang="en-US" altLang="zh-CN" i="1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,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𝑖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=1,…,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𝑛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−1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时，它是原矩阵的特征值。</a:t>
                </a:r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endParaRPr lang="en-US" altLang="zh-CN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它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有两个在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3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𝑛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−3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个特征值中最大的两个：</a:t>
                </a:r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=</m:t>
                      </m:r>
                      <m:box>
                        <m:box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8</m:t>
                              </m:r>
                            </m:den>
                          </m:f>
                        </m:e>
                      </m:box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+</m:t>
                      </m:r>
                      <m:box>
                        <m:box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4</m:t>
                              </m:r>
                            </m:den>
                          </m:f>
                        </m:e>
                      </m:box>
                      <m:func>
                        <m:func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dPr>
                            <m:e>
                              <m:box>
                                <m:boxPr>
                                  <m:ctrl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  <a:ea typeface="华文楷体" pitchFamily="2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  <a:ea typeface="华文楷体" pitchFamily="2" charset="-122"/>
                                        </a:rPr>
                                        <m:t>2</m:t>
                                      </m:r>
                                      <m:r>
                                        <a:rPr lang="zh-CN" alt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  <a:ea typeface="华文楷体" pitchFamily="2" charset="-122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  <a:ea typeface="华文楷体" pitchFamily="2" charset="-122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</m:func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=1,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𝑛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−1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r="-1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238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余下的特征值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余下</a:t>
            </a:r>
            <a:r>
              <a:rPr lang="zh-CN" altLang="en-US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的四个原矩阵的特征向量对于每块轮换矩阵是恒定的。</a:t>
            </a:r>
            <a:endParaRPr lang="en-US" altLang="zh-CN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余下的</a:t>
            </a:r>
            <a:r>
              <a:rPr lang="zh-CN" altLang="en-US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特征值是如下矩阵的特征值：</a:t>
            </a:r>
            <a:endParaRPr lang="en-US" altLang="zh-CN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zh-CN" altLang="en-US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1026" name="Picture 2" descr="G:\subdivision-lectures\Screenshot - 2011_11_15 , 11_10_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89040"/>
            <a:ext cx="3888432" cy="290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/>
          <p:cNvSpPr/>
          <p:nvPr/>
        </p:nvSpPr>
        <p:spPr>
          <a:xfrm>
            <a:off x="3854344" y="4509120"/>
            <a:ext cx="864096" cy="76057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4788024" y="4365104"/>
            <a:ext cx="2232248" cy="36004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08110" y="432445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x</a:t>
            </a:r>
            <a:r>
              <a:rPr lang="en-US" altLang="zh-CN" b="1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=1</a:t>
            </a:r>
            <a:r>
              <a:rPr lang="zh-CN" altLang="en-US" b="1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时的取值</a:t>
            </a:r>
            <a:endParaRPr lang="zh-CN" altLang="en-US" b="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0926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余下的特征值</a:t>
            </a:r>
            <a:endParaRPr lang="zh-CN" altLang="en-US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计算特征值：</a:t>
                </a:r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{1,</m:t>
                      </m:r>
                      <m:box>
                        <m:box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8</m:t>
                              </m:r>
                            </m:den>
                          </m:f>
                        </m:e>
                      </m:box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,</m:t>
                      </m:r>
                      <m:box>
                        <m:box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8</m:t>
                              </m:r>
                            </m:den>
                          </m:f>
                        </m:e>
                      </m:box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,</m:t>
                      </m:r>
                      <m:box>
                        <m:box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16</m:t>
                              </m:r>
                            </m:den>
                          </m:f>
                        </m:e>
                      </m:box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}</m:t>
                      </m:r>
                    </m:oMath>
                  </m:oMathPara>
                </a14:m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于是可以得到细分矩阵的特征值：</a:t>
                </a:r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1,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,</m:t>
                      </m:r>
                      <m:box>
                        <m:box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  <m:t>8</m:t>
                              </m:r>
                            </m:den>
                          </m:f>
                        </m:e>
                      </m:box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−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,…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555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光滑性条件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根据充分条件得：</a:t>
                </a:r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box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𝑤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[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𝑛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altLang="zh-CN" b="0" i="1" dirty="0" smtClean="0">
                  <a:solidFill>
                    <a:schemeClr val="bg1"/>
                  </a:solidFill>
                  <a:latin typeface="Cambria Math"/>
                  <a:ea typeface="华文楷体" pitchFamily="2" charset="-122"/>
                </a:endParaRPr>
              </a:p>
              <a:p>
                <a:pPr marL="0" indent="0">
                  <a:buNone/>
                </a:pPr>
                <a:endParaRPr lang="en-US" altLang="zh-CN" b="0" i="1" dirty="0" smtClean="0">
                  <a:solidFill>
                    <a:schemeClr val="bg1"/>
                  </a:solidFill>
                  <a:latin typeface="Cambria Math"/>
                  <a:ea typeface="华文楷体" pitchFamily="2" charset="-122"/>
                </a:endParaRPr>
              </a:p>
              <a:p>
                <a:pPr marL="0" indent="0">
                  <a:buNone/>
                </a:pPr>
                <a:endParaRPr lang="en-US" altLang="zh-CN" b="0" i="1" dirty="0" smtClean="0">
                  <a:solidFill>
                    <a:schemeClr val="bg1"/>
                  </a:solidFill>
                  <a:latin typeface="Cambria Math"/>
                  <a:ea typeface="华文楷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cos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⁡(</m:t>
                          </m:r>
                          <m:box>
                            <m:box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2</m:t>
                                  </m:r>
                                  <m:r>
                                    <a:rPr lang="zh-CN" altLang="en-US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box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4</m:t>
                          </m:r>
                        </m:den>
                      </m:f>
                      <m:r>
                        <a:rPr lang="en-US" altLang="zh-CN" b="0" i="0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w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n</m:t>
                          </m:r>
                        </m:e>
                      </m:d>
                      <m:r>
                        <a:rPr lang="en-US" altLang="zh-CN" b="0" i="0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&lt;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4</m:t>
                          </m:r>
                          <m:r>
                            <a:rPr lang="en-US" altLang="zh-CN" b="0" i="0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cos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⁡(</m:t>
                          </m:r>
                          <m:box>
                            <m:box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2</m:t>
                                  </m:r>
                                  <m:r>
                                    <a:rPr lang="zh-CN" alt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box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下箭头 3"/>
          <p:cNvSpPr/>
          <p:nvPr/>
        </p:nvSpPr>
        <p:spPr>
          <a:xfrm>
            <a:off x="4572000" y="2852936"/>
            <a:ext cx="432048" cy="108012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8759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</a:rPr>
              <a:t>Loop</a:t>
            </a:r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细分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Loop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细分：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  <a:ea typeface="华文楷体" pitchFamily="2" charset="-122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华文楷体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  <m:t>8</m:t>
                        </m:r>
                      </m:den>
                    </m:f>
                    <m:r>
                      <a:rPr lang="en-US" altLang="zh-CN" i="1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8</m:t>
                            </m:r>
                          </m:den>
                        </m:f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4</m:t>
                            </m:r>
                          </m:den>
                        </m:f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𝑐𝑜𝑠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𝑛</m:t>
                            </m:r>
                          </m:den>
                        </m:f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:endParaRPr lang="en-US" altLang="zh-CN" i="1" dirty="0" smtClean="0">
                  <a:solidFill>
                    <a:schemeClr val="bg1"/>
                  </a:solidFill>
                  <a:latin typeface="Cambria Math"/>
                  <a:ea typeface="华文楷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华文楷体" pitchFamily="2" charset="-122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华文楷体" pitchFamily="2" charset="-122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box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𝑤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[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]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SupPr>
                        <m:e>
                          <m:r>
                            <a:rPr lang="zh-CN" altLang="en-US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𝑛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&lt;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b="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:endParaRPr lang="en-US" altLang="zh-CN" b="0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bg1"/>
                    </a:solidFill>
                    <a:latin typeface="华文楷体" pitchFamily="2" charset="-122"/>
                    <a:ea typeface="华文楷体" pitchFamily="2" charset="-122"/>
                  </a:rPr>
                  <a:t>于是细分矩阵的特征值为：</a:t>
                </a:r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1,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…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,</m:t>
                      </m:r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</m:ctrlPr>
                        </m:sSubSupPr>
                        <m:e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𝑛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华文楷体" pitchFamily="2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,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/>
                          <a:ea typeface="华文楷体" pitchFamily="2" charset="-122"/>
                        </a:rPr>
                        <m:t>…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下箭头 3"/>
          <p:cNvSpPr/>
          <p:nvPr/>
        </p:nvSpPr>
        <p:spPr>
          <a:xfrm>
            <a:off x="4283968" y="2420888"/>
            <a:ext cx="360040" cy="100811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600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H:\subdivision-lectures\prim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20688"/>
            <a:ext cx="8496944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等腰三角形 4"/>
          <p:cNvSpPr/>
          <p:nvPr/>
        </p:nvSpPr>
        <p:spPr>
          <a:xfrm>
            <a:off x="6850124" y="1909232"/>
            <a:ext cx="216024" cy="144016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联系 5"/>
          <p:cNvSpPr/>
          <p:nvPr/>
        </p:nvSpPr>
        <p:spPr>
          <a:xfrm>
            <a:off x="7308304" y="1909232"/>
            <a:ext cx="144016" cy="144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联系 6"/>
          <p:cNvSpPr/>
          <p:nvPr/>
        </p:nvSpPr>
        <p:spPr>
          <a:xfrm>
            <a:off x="6994140" y="1412776"/>
            <a:ext cx="144016" cy="144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联系 7"/>
          <p:cNvSpPr/>
          <p:nvPr/>
        </p:nvSpPr>
        <p:spPr>
          <a:xfrm>
            <a:off x="6778116" y="2358032"/>
            <a:ext cx="144016" cy="144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联系 8"/>
          <p:cNvSpPr/>
          <p:nvPr/>
        </p:nvSpPr>
        <p:spPr>
          <a:xfrm>
            <a:off x="6444208" y="1916120"/>
            <a:ext cx="144016" cy="144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019440" y="5157380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插入的是正则点</a:t>
            </a:r>
            <a:endParaRPr lang="zh-CN" altLang="en-US" sz="32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2" name="右箭头 11"/>
          <p:cNvSpPr/>
          <p:nvPr/>
        </p:nvSpPr>
        <p:spPr>
          <a:xfrm flipV="1">
            <a:off x="2699792" y="1556776"/>
            <a:ext cx="576064" cy="35245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 flipV="1">
            <a:off x="5508104" y="1532947"/>
            <a:ext cx="576064" cy="35245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5127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</a:rPr>
              <a:t>Catmull-Clark</a:t>
            </a:r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细分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3074" name="Picture 2" descr="G:\subdivision-lectures\Screenshot - 2011_11_15 , 12_38_5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865576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3561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</a:rPr>
              <a:t>Polar Subdivision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Paper: Bi-3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 Polar Subdivision</a:t>
                </a: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Main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idea: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develop a standard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stationary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algorithms to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smoothness even at extraordinary vertex.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54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</a:rPr>
              <a:t>Polar Conﬁguration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 polar </a:t>
            </a:r>
            <a:r>
              <a:rPr lang="en-US" altLang="zh-CN" dirty="0" smtClean="0">
                <a:solidFill>
                  <a:schemeClr val="bg1"/>
                </a:solidFill>
              </a:rPr>
              <a:t>conﬁguration: a </a:t>
            </a:r>
            <a:r>
              <a:rPr lang="en-US" altLang="zh-CN" dirty="0">
                <a:solidFill>
                  <a:schemeClr val="bg1"/>
                </a:solidFill>
              </a:rPr>
              <a:t>central polar vertex by a fan of </a:t>
            </a:r>
            <a:r>
              <a:rPr lang="en-US" altLang="zh-CN" dirty="0" smtClean="0">
                <a:solidFill>
                  <a:schemeClr val="bg1"/>
                </a:solidFill>
              </a:rPr>
              <a:t>n triangles</a:t>
            </a:r>
            <a:r>
              <a:rPr lang="en-US" altLang="zh-CN" dirty="0">
                <a:solidFill>
                  <a:schemeClr val="bg1"/>
                </a:solidFill>
              </a:rPr>
              <a:t>, and the fan by, possibly zero, rings of quadrilateral </a:t>
            </a:r>
            <a:r>
              <a:rPr lang="en-US" altLang="zh-CN" dirty="0" smtClean="0">
                <a:solidFill>
                  <a:schemeClr val="bg1"/>
                </a:solidFill>
              </a:rPr>
              <a:t>facets with </a:t>
            </a:r>
            <a:r>
              <a:rPr lang="en-US" altLang="zh-CN" dirty="0">
                <a:solidFill>
                  <a:schemeClr val="bg1"/>
                </a:solidFill>
              </a:rPr>
              <a:t>4-valent </a:t>
            </a:r>
            <a:r>
              <a:rPr lang="en-US" altLang="zh-CN" dirty="0" smtClean="0">
                <a:solidFill>
                  <a:schemeClr val="bg1"/>
                </a:solidFill>
              </a:rPr>
              <a:t>vertices.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2" descr="G:\subdivision-lectures\Screenshot - 2011_11_16 , 12_35_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190124"/>
            <a:ext cx="30099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G:\subdivision-lectures\Screenshot - 2011_11_16 , 12_42_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709112"/>
            <a:ext cx="323850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844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</a:rPr>
              <a:t>Motivation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12290" name="Picture 2" descr="G:\subdivision-lectures\Screenshot - 2011_11_16 , 12_45_45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814345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7919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>
                <a:solidFill>
                  <a:schemeClr val="bg1"/>
                </a:solidFill>
              </a:rPr>
              <a:t>R</a:t>
            </a:r>
            <a:r>
              <a:rPr lang="en-US" altLang="zh-CN" sz="6000" dirty="0" smtClean="0">
                <a:solidFill>
                  <a:schemeClr val="bg1"/>
                </a:solidFill>
              </a:rPr>
              <a:t>esult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13314" name="Picture 2" descr="G:\subdivision-lectures\Screenshot - 2011_11_16 , 12_47_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174897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78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Rules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schemeClr val="bg1"/>
                        </a:solidFill>
                        <a:latin typeface="Cambria Math"/>
                      </a:rPr>
                      <m:t>𝑃𝑆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9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schemeClr val="bg1"/>
                        </a:solidFill>
                        <a:latin typeface="Cambria Math"/>
                      </a:rPr>
                      <m:t>𝑃𝑆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 only requires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the 0-, 1-, and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2-link.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15362" name="Picture 2" descr="G:\subdivision-lectures\Screenshot - 2011_11_16 , 13_04_3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04864"/>
            <a:ext cx="5224636" cy="447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3490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</a:rPr>
              <a:t>0-link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56</a:t>
            </a:fld>
            <a:endParaRPr lang="zh-CN" altLang="en-US"/>
          </a:p>
        </p:txBody>
      </p:sp>
      <p:pic>
        <p:nvPicPr>
          <p:cNvPr id="16387" name="Picture 3" descr="G:\subdivision-lectures\Screenshot - 2011_11_16 , 13_05_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391310"/>
            <a:ext cx="2613731" cy="5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G:\subdivision-lectures\Screenshot - 2011_11_16 , 13_08_3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91081"/>
            <a:ext cx="5439436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8402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</a:rPr>
              <a:t>1-link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17410" name="Picture 2" descr="G:\subdivision-lectures\Screenshot - 2011_11_16 , 13_09_1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9" y="1988840"/>
            <a:ext cx="442719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G:\subdivision-lectures\Screenshot - 2011_11_16 , 13_09_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" y="3513206"/>
            <a:ext cx="4417415" cy="117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G:\subdivision-lectures\Screenshot - 2011_11_16 , 13_07_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398" y="1700808"/>
            <a:ext cx="4442602" cy="486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G:\subdivision-lectures\Screenshot - 2011_11_16 , 13_10_5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9" y="5085184"/>
            <a:ext cx="4395406" cy="93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98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</a:rPr>
              <a:t>2-link</a:t>
            </a:r>
            <a:endParaRPr lang="zh-CN" altLang="en-US" sz="6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18434" name="Picture 2" descr="G:\subdivision-lectures\Screenshot - 2011_11_16 , 13_07_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894" y="1556792"/>
            <a:ext cx="4313882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G:\subdivision-lectures\Screenshot - 2011_11_16 , 13_11_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4534819" cy="85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G:\subdivision-lectures\Screenshot - 2011_11_16 , 13_12_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84" y="2780928"/>
            <a:ext cx="449965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G:\subdivision-lectures\Screenshot - 2011_11_16 , 13_13_1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4" y="4365104"/>
            <a:ext cx="4454957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G:\subdivision-lectures\Screenshot - 2011_11_16 , 13_10_5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33" y="5479407"/>
            <a:ext cx="4395406" cy="93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0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</a:rPr>
              <a:t>&gt;2-link</a:t>
            </a:r>
            <a:endParaRPr lang="zh-CN" altLang="en-US" sz="6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19458" name="Picture 2" descr="G:\subdivision-lectures\Screenshot - 2011_11_16 , 13_07_4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484784"/>
            <a:ext cx="5400600" cy="522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798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研究对象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研究对象：只有一个奇异点的网格，设其的度为</a:t>
            </a:r>
            <a:r>
              <a:rPr lang="en-US" altLang="zh-CN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n</a:t>
            </a:r>
            <a:r>
              <a:rPr lang="zh-CN" altLang="en-US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将网格的拓扑结构映射到</a:t>
            </a:r>
            <a:r>
              <a:rPr lang="zh-CN" altLang="en-US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维平面上，可以得到几个对称的扇区。</a:t>
            </a:r>
            <a:endParaRPr lang="en-US" altLang="zh-CN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zh-CN" altLang="en-US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3162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11266" name="Picture 2" descr="G:\subdivision-lectures\Screenshot - 2011_11_16 , 12_43_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20688"/>
            <a:ext cx="7632848" cy="561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56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5" name="Picture 2" descr="G:\subdivision-lectures\Screenshot - 2011_11_16 , 12_30_3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0648"/>
            <a:ext cx="7056784" cy="623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52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62</a:t>
            </a:fld>
            <a:endParaRPr lang="zh-CN" altLang="en-US"/>
          </a:p>
        </p:txBody>
      </p:sp>
      <p:pic>
        <p:nvPicPr>
          <p:cNvPr id="10243" name="Picture 3" descr="G:\subdivision-lectures\Screenshot - 2011_11_16 , 12_39_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" y="148437"/>
            <a:ext cx="7800975" cy="64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99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</a:rPr>
              <a:t>Question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How to detect the polar structure on the mesh?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What situation this algorithm can be applied?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polar subdivision should not be </a:t>
            </a:r>
            <a:r>
              <a:rPr lang="en-US" altLang="zh-CN" dirty="0" smtClean="0">
                <a:solidFill>
                  <a:schemeClr val="bg1"/>
                </a:solidFill>
              </a:rPr>
              <a:t>forced on </a:t>
            </a:r>
            <a:r>
              <a:rPr lang="en-US" altLang="zh-CN" dirty="0">
                <a:solidFill>
                  <a:schemeClr val="bg1"/>
                </a:solidFill>
              </a:rPr>
              <a:t>all of a mesh with a standard </a:t>
            </a:r>
            <a:r>
              <a:rPr lang="en-US" altLang="zh-CN" dirty="0" smtClean="0">
                <a:solidFill>
                  <a:schemeClr val="bg1"/>
                </a:solidFill>
              </a:rPr>
              <a:t>structure.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polar subdivision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should be applied where it </a:t>
            </a:r>
            <a:r>
              <a:rPr lang="en-US" altLang="zh-CN" dirty="0" smtClean="0">
                <a:solidFill>
                  <a:schemeClr val="bg1"/>
                </a:solidFill>
              </a:rPr>
              <a:t>naturally occurs.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5743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7504" y="1628800"/>
            <a:ext cx="8928992" cy="3096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rgbClr val="FFFF00"/>
                </a:solidFill>
              </a:rPr>
              <a:t>Why it can be appeared in </a:t>
            </a:r>
            <a:r>
              <a:rPr lang="en-US" altLang="zh-CN" sz="5400" dirty="0" err="1">
                <a:solidFill>
                  <a:srgbClr val="FFFF00"/>
                </a:solidFill>
              </a:rPr>
              <a:t>Siggraph</a:t>
            </a:r>
            <a:r>
              <a:rPr lang="en-US" altLang="zh-CN" sz="5400" dirty="0" smtClean="0">
                <a:solidFill>
                  <a:srgbClr val="FFFF00"/>
                </a:solidFill>
              </a:rPr>
              <a:t>?</a:t>
            </a:r>
            <a:endParaRPr lang="zh-CN" altLang="en-US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8060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28919" y="2967335"/>
            <a:ext cx="588616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9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zh-CN" altLang="en-US" sz="9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9867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:\subdivision-lectures\Screenshot - 2011_11_14 , 23_13_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4824"/>
            <a:ext cx="8551882" cy="290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25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奇异点</a:t>
            </a:r>
            <a:endParaRPr lang="zh-CN" altLang="en-US" sz="60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线性的静态细分：细分前后具有相同的拓扑结果。</a:t>
            </a:r>
            <a:endParaRPr lang="en-US" altLang="zh-CN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局部的细分矩阵：表示顶点附近的网格细分过程。</a:t>
            </a:r>
            <a:endParaRPr lang="en-US" altLang="zh-CN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局部细分矩阵的特征分析来考察这个奇异点的极限行为。</a:t>
            </a:r>
            <a:endParaRPr lang="zh-CN" altLang="en-US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88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395536" y="3212976"/>
            <a:ext cx="352839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195736" y="1772816"/>
            <a:ext cx="0" cy="287193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195736" y="1772816"/>
            <a:ext cx="1728192" cy="14401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95536" y="3212976"/>
            <a:ext cx="1800200" cy="14317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179556" y="3212976"/>
            <a:ext cx="1744372" cy="14317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54166" y="1781200"/>
            <a:ext cx="1744372" cy="14317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1295636" y="2497088"/>
            <a:ext cx="30756" cy="14317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3020986" y="2492896"/>
            <a:ext cx="30756" cy="14317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 flipV="1">
            <a:off x="1357148" y="2492896"/>
            <a:ext cx="1663838" cy="419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 flipV="1">
            <a:off x="1331640" y="3920480"/>
            <a:ext cx="1663838" cy="419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图: 联系 26"/>
          <p:cNvSpPr/>
          <p:nvPr/>
        </p:nvSpPr>
        <p:spPr>
          <a:xfrm>
            <a:off x="1249148" y="2438896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联系 27"/>
          <p:cNvSpPr/>
          <p:nvPr/>
        </p:nvSpPr>
        <p:spPr>
          <a:xfrm>
            <a:off x="2163548" y="1727200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联系 28"/>
          <p:cNvSpPr/>
          <p:nvPr/>
        </p:nvSpPr>
        <p:spPr>
          <a:xfrm>
            <a:off x="2987986" y="2462912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联系 29"/>
          <p:cNvSpPr/>
          <p:nvPr/>
        </p:nvSpPr>
        <p:spPr>
          <a:xfrm>
            <a:off x="3869928" y="3158976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联系 30"/>
          <p:cNvSpPr/>
          <p:nvPr/>
        </p:nvSpPr>
        <p:spPr>
          <a:xfrm>
            <a:off x="372804" y="3170912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联系 31"/>
          <p:cNvSpPr/>
          <p:nvPr/>
        </p:nvSpPr>
        <p:spPr>
          <a:xfrm>
            <a:off x="2144538" y="4545528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联系 32"/>
          <p:cNvSpPr/>
          <p:nvPr/>
        </p:nvSpPr>
        <p:spPr>
          <a:xfrm>
            <a:off x="2951832" y="3829640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流程图: 联系 33"/>
          <p:cNvSpPr/>
          <p:nvPr/>
        </p:nvSpPr>
        <p:spPr>
          <a:xfrm>
            <a:off x="2132536" y="3170912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流程图: 联系 34"/>
          <p:cNvSpPr/>
          <p:nvPr/>
        </p:nvSpPr>
        <p:spPr>
          <a:xfrm>
            <a:off x="1203014" y="3853656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1361004" y="2494992"/>
            <a:ext cx="856544" cy="7167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2210067" y="3266976"/>
            <a:ext cx="795765" cy="6364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 flipV="1">
            <a:off x="2220116" y="2510944"/>
            <a:ext cx="831626" cy="65996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 flipV="1">
            <a:off x="1357148" y="3266976"/>
            <a:ext cx="806411" cy="6406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流程图: 联系 48"/>
          <p:cNvSpPr/>
          <p:nvPr/>
        </p:nvSpPr>
        <p:spPr>
          <a:xfrm>
            <a:off x="2951832" y="3158976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流程图: 联系 49"/>
          <p:cNvSpPr/>
          <p:nvPr/>
        </p:nvSpPr>
        <p:spPr>
          <a:xfrm>
            <a:off x="2112116" y="2443088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流程图: 联系 50"/>
          <p:cNvSpPr/>
          <p:nvPr/>
        </p:nvSpPr>
        <p:spPr>
          <a:xfrm>
            <a:off x="1276220" y="3170912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/>
          <p:cNvCxnSpPr/>
          <p:nvPr/>
        </p:nvCxnSpPr>
        <p:spPr>
          <a:xfrm>
            <a:off x="5161442" y="3135952"/>
            <a:ext cx="352839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961642" y="1695792"/>
            <a:ext cx="0" cy="287193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6961642" y="1695792"/>
            <a:ext cx="1728192" cy="14401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5161442" y="3135952"/>
            <a:ext cx="1800200" cy="14317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6945462" y="3135952"/>
            <a:ext cx="1744372" cy="14317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220072" y="1704176"/>
            <a:ext cx="1744372" cy="14317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61542" y="2420064"/>
            <a:ext cx="30756" cy="14317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7786892" y="2415872"/>
            <a:ext cx="30756" cy="14317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 flipV="1">
            <a:off x="6123054" y="2415872"/>
            <a:ext cx="1663838" cy="419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 flipV="1">
            <a:off x="6097546" y="3843456"/>
            <a:ext cx="1663838" cy="419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流程图: 联系 61"/>
          <p:cNvSpPr/>
          <p:nvPr/>
        </p:nvSpPr>
        <p:spPr>
          <a:xfrm>
            <a:off x="6015054" y="2361872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流程图: 联系 62"/>
          <p:cNvSpPr/>
          <p:nvPr/>
        </p:nvSpPr>
        <p:spPr>
          <a:xfrm>
            <a:off x="6929454" y="1650176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流程图: 联系 63"/>
          <p:cNvSpPr/>
          <p:nvPr/>
        </p:nvSpPr>
        <p:spPr>
          <a:xfrm>
            <a:off x="7776368" y="2348880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流程图: 联系 64"/>
          <p:cNvSpPr/>
          <p:nvPr/>
        </p:nvSpPr>
        <p:spPr>
          <a:xfrm>
            <a:off x="8635834" y="3081952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流程图: 联系 65"/>
          <p:cNvSpPr/>
          <p:nvPr/>
        </p:nvSpPr>
        <p:spPr>
          <a:xfrm>
            <a:off x="5138710" y="3093888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流程图: 联系 66"/>
          <p:cNvSpPr/>
          <p:nvPr/>
        </p:nvSpPr>
        <p:spPr>
          <a:xfrm>
            <a:off x="6910444" y="4468504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流程图: 联系 67"/>
          <p:cNvSpPr/>
          <p:nvPr/>
        </p:nvSpPr>
        <p:spPr>
          <a:xfrm>
            <a:off x="7776368" y="3825056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流程图: 联系 68"/>
          <p:cNvSpPr/>
          <p:nvPr/>
        </p:nvSpPr>
        <p:spPr>
          <a:xfrm>
            <a:off x="6898442" y="3093888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流程图: 联系 69"/>
          <p:cNvSpPr/>
          <p:nvPr/>
        </p:nvSpPr>
        <p:spPr>
          <a:xfrm>
            <a:off x="6048176" y="3825056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 flipH="1">
            <a:off x="6126910" y="2417968"/>
            <a:ext cx="856544" cy="7167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H="1">
            <a:off x="6975973" y="3189952"/>
            <a:ext cx="795765" cy="6364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H="1" flipV="1">
            <a:off x="6986022" y="2433920"/>
            <a:ext cx="831626" cy="65996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flipH="1" flipV="1">
            <a:off x="6123054" y="3189952"/>
            <a:ext cx="806411" cy="6406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图: 联系 74"/>
          <p:cNvSpPr/>
          <p:nvPr/>
        </p:nvSpPr>
        <p:spPr>
          <a:xfrm>
            <a:off x="7717738" y="3081952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流程图: 联系 75"/>
          <p:cNvSpPr/>
          <p:nvPr/>
        </p:nvSpPr>
        <p:spPr>
          <a:xfrm>
            <a:off x="6912272" y="2366064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流程图: 联系 76"/>
          <p:cNvSpPr/>
          <p:nvPr/>
        </p:nvSpPr>
        <p:spPr>
          <a:xfrm>
            <a:off x="6042126" y="3093888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/>
          <p:cNvCxnSpPr/>
          <p:nvPr/>
        </p:nvCxnSpPr>
        <p:spPr>
          <a:xfrm>
            <a:off x="6555182" y="2763904"/>
            <a:ext cx="0" cy="74429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7373855" y="2763904"/>
            <a:ext cx="0" cy="74429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6555182" y="2776356"/>
            <a:ext cx="8466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6573961" y="3467920"/>
            <a:ext cx="79989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H="1">
            <a:off x="6573961" y="2776356"/>
            <a:ext cx="358061" cy="30559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6986022" y="3142682"/>
            <a:ext cx="358061" cy="30559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6986022" y="2840928"/>
            <a:ext cx="415813" cy="3017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6573961" y="3189952"/>
            <a:ext cx="390483" cy="27796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流程图: 联系 99"/>
          <p:cNvSpPr/>
          <p:nvPr/>
        </p:nvSpPr>
        <p:spPr>
          <a:xfrm>
            <a:off x="6925638" y="2747692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流程图: 联系 100"/>
          <p:cNvSpPr/>
          <p:nvPr/>
        </p:nvSpPr>
        <p:spPr>
          <a:xfrm>
            <a:off x="6910444" y="3402292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流程图: 联系 101"/>
          <p:cNvSpPr/>
          <p:nvPr/>
        </p:nvSpPr>
        <p:spPr>
          <a:xfrm>
            <a:off x="7293835" y="3093888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流程图: 联系 102"/>
          <p:cNvSpPr/>
          <p:nvPr/>
        </p:nvSpPr>
        <p:spPr>
          <a:xfrm>
            <a:off x="7308304" y="3429000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流程图: 联系 103"/>
          <p:cNvSpPr/>
          <p:nvPr/>
        </p:nvSpPr>
        <p:spPr>
          <a:xfrm>
            <a:off x="6516216" y="3448278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流程图: 联系 104"/>
          <p:cNvSpPr/>
          <p:nvPr/>
        </p:nvSpPr>
        <p:spPr>
          <a:xfrm>
            <a:off x="7344083" y="2690204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流程图: 联系 105"/>
          <p:cNvSpPr/>
          <p:nvPr/>
        </p:nvSpPr>
        <p:spPr>
          <a:xfrm>
            <a:off x="6526259" y="2708920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流程图: 联系 106"/>
          <p:cNvSpPr/>
          <p:nvPr/>
        </p:nvSpPr>
        <p:spPr>
          <a:xfrm>
            <a:off x="6501182" y="3050976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流程图: 联系 107"/>
          <p:cNvSpPr/>
          <p:nvPr/>
        </p:nvSpPr>
        <p:spPr>
          <a:xfrm>
            <a:off x="6910444" y="3753048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" name="直接箭头连接符 109"/>
          <p:cNvCxnSpPr/>
          <p:nvPr/>
        </p:nvCxnSpPr>
        <p:spPr>
          <a:xfrm>
            <a:off x="3676080" y="2204863"/>
            <a:ext cx="1574822" cy="1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946340" y="5229200"/>
            <a:ext cx="392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局部拓扑结构不变</a:t>
            </a:r>
            <a:endParaRPr lang="zh-CN" altLang="en-US" sz="36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17" name="流程图: 联系 116"/>
          <p:cNvSpPr/>
          <p:nvPr/>
        </p:nvSpPr>
        <p:spPr>
          <a:xfrm>
            <a:off x="2159744" y="3903464"/>
            <a:ext cx="108000" cy="108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07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982</TotalTime>
  <Words>3418</Words>
  <Application>Microsoft Office PowerPoint</Application>
  <PresentationFormat>全屏显示(4:3)</PresentationFormat>
  <Paragraphs>351</Paragraphs>
  <Slides>65</Slides>
  <Notes>26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67" baseType="lpstr">
      <vt:lpstr>Office 主题​​</vt:lpstr>
      <vt:lpstr>Equation</vt:lpstr>
      <vt:lpstr>细分曲面</vt:lpstr>
      <vt:lpstr>目录</vt:lpstr>
      <vt:lpstr>目录</vt:lpstr>
      <vt:lpstr>正则网格点</vt:lpstr>
      <vt:lpstr>PowerPoint 演示文稿</vt:lpstr>
      <vt:lpstr>研究对象</vt:lpstr>
      <vt:lpstr>PowerPoint 演示文稿</vt:lpstr>
      <vt:lpstr>奇异点</vt:lpstr>
      <vt:lpstr>PowerPoint 演示文稿</vt:lpstr>
      <vt:lpstr>目录</vt:lpstr>
      <vt:lpstr>特征映射</vt:lpstr>
      <vt:lpstr>特征映射例子</vt:lpstr>
      <vt:lpstr>PowerPoint 演示文稿</vt:lpstr>
      <vt:lpstr>PowerPoint 演示文稿</vt:lpstr>
      <vt:lpstr>PowerPoint 演示文稿</vt:lpstr>
      <vt:lpstr>充分条件</vt:lpstr>
      <vt:lpstr>目录</vt:lpstr>
      <vt:lpstr>细分矩阵结构</vt:lpstr>
      <vt:lpstr>轮换矩阵</vt:lpstr>
      <vt:lpstr>例子</vt:lpstr>
      <vt:lpstr>特征值</vt:lpstr>
      <vt:lpstr>Theorem</vt:lpstr>
      <vt:lpstr>例子</vt:lpstr>
      <vt:lpstr>块轮换矩阵</vt:lpstr>
      <vt:lpstr>例子</vt:lpstr>
      <vt:lpstr>矩阵的特征值</vt:lpstr>
      <vt:lpstr>矩阵的特征向量</vt:lpstr>
      <vt:lpstr>例子</vt:lpstr>
      <vt:lpstr>例子</vt:lpstr>
      <vt:lpstr>例子</vt:lpstr>
      <vt:lpstr>目录</vt:lpstr>
      <vt:lpstr>Loop细分回顾</vt:lpstr>
      <vt:lpstr>Loop细分回顾</vt:lpstr>
      <vt:lpstr>Loop细分回顾</vt:lpstr>
      <vt:lpstr>光滑性分析</vt:lpstr>
      <vt:lpstr>特殊情况</vt:lpstr>
      <vt:lpstr>一次细分的效果</vt:lpstr>
      <vt:lpstr>局部细分矩阵</vt:lpstr>
      <vt:lpstr>ω(n)</vt:lpstr>
      <vt:lpstr>矩阵分析</vt:lpstr>
      <vt:lpstr>生成多项式矩阵</vt:lpstr>
      <vt:lpstr>特征值</vt:lpstr>
      <vt:lpstr>特征向量</vt:lpstr>
      <vt:lpstr>原矩阵的特征向量</vt:lpstr>
      <vt:lpstr>特征值</vt:lpstr>
      <vt:lpstr>余下的特征值</vt:lpstr>
      <vt:lpstr>余下的特征值</vt:lpstr>
      <vt:lpstr>光滑性条件</vt:lpstr>
      <vt:lpstr>Loop细分</vt:lpstr>
      <vt:lpstr>Catmull-Clark细分</vt:lpstr>
      <vt:lpstr>Polar Subdivision</vt:lpstr>
      <vt:lpstr>Polar Conﬁguration</vt:lpstr>
      <vt:lpstr>Motivation</vt:lpstr>
      <vt:lpstr>Result</vt:lpstr>
      <vt:lpstr>Rules of C^2 PS </vt:lpstr>
      <vt:lpstr>0-link</vt:lpstr>
      <vt:lpstr>1-link</vt:lpstr>
      <vt:lpstr>2-link</vt:lpstr>
      <vt:lpstr>&gt;2-link</vt:lpstr>
      <vt:lpstr>PowerPoint 演示文稿</vt:lpstr>
      <vt:lpstr>PowerPoint 演示文稿</vt:lpstr>
      <vt:lpstr>PowerPoint 演示文稿</vt:lpstr>
      <vt:lpstr>Question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曲面细分 Subdivision Surfaces</dc:title>
  <dc:creator>fuxm</dc:creator>
  <cp:lastModifiedBy>fire_fuxm</cp:lastModifiedBy>
  <cp:revision>56</cp:revision>
  <dcterms:created xsi:type="dcterms:W3CDTF">2011-10-01T00:36:56Z</dcterms:created>
  <dcterms:modified xsi:type="dcterms:W3CDTF">2011-11-16T05:25:50Z</dcterms:modified>
</cp:coreProperties>
</file>